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5143500" type="screen16x9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CCCCFF"/>
    <a:srgbClr val="CCFFFF"/>
    <a:srgbClr val="CCECFF"/>
    <a:srgbClr val="FFCCCC"/>
    <a:srgbClr val="B2B2B2"/>
    <a:srgbClr val="CC00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C991A-F737-406E-801C-BB2D4587D88B}" type="datetimeFigureOut">
              <a:rPr lang="el-GR" smtClean="0"/>
              <a:t>27/3/2017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464F4-7AE1-4462-9BEA-DB9AF8D796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099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2275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563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1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50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47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7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02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756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29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20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82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24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48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37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  <a:endParaRPr lang="e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l" sz="1000">
                <a:solidFill>
                  <a:schemeClr val="dk2"/>
                </a:solidFill>
              </a:rPr>
              <a:t>‹#›</a:t>
            </a:fld>
            <a:endParaRPr lang="e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000" y="647650"/>
            <a:ext cx="3039500" cy="18915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555750" y="3185975"/>
            <a:ext cx="8032500" cy="79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l" sz="2400">
                <a:latin typeface="Open Sans"/>
                <a:ea typeface="Open Sans"/>
                <a:cs typeface="Open Sans"/>
                <a:sym typeface="Open Sans"/>
              </a:rPr>
              <a:t>ΜΕΤΑΠΤΥΧΙΑΚΕΣ ΣΠΟΥΔΕΣ ΣΤΗΝ ΙΤΑΛΙΑ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55181" y="378025"/>
            <a:ext cx="7664593" cy="73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511275" y="1870375"/>
            <a:ext cx="2658300" cy="2115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407475" y="1680125"/>
            <a:ext cx="2865900" cy="4065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845477" y="1423775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45477" y="1991864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3845477" y="2564879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845477" y="3172970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55182" y="445025"/>
            <a:ext cx="7664594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666633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800" dirty="0" smtClean="0">
                <a:solidFill>
                  <a:srgbClr val="666633"/>
                </a:solidFill>
                <a:latin typeface="Open Sans"/>
                <a:ea typeface="Open Sans"/>
                <a:cs typeface="Open Sans"/>
                <a:sym typeface="Open Sans"/>
              </a:rPr>
              <a:t>CONOMIA-FINANCE-MANAGEMENT-RELAZIONI INTERNAZIONALI</a:t>
            </a:r>
            <a:endParaRPr lang="el" sz="1800" dirty="0">
              <a:solidFill>
                <a:srgbClr val="6666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10419" y="1655235"/>
            <a:ext cx="21567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Università Degli Studi di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001653" y="1423775"/>
            <a:ext cx="47088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Econimics &amp; Management of Innovation &amp; Tecnology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001653" y="2000425"/>
            <a:ext cx="46449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Economics, Finance &amp; International Integration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001637" y="255995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Economics &amp; Global Markets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001653" y="3137875"/>
            <a:ext cx="47088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Finance &amp; Risk Management</a:t>
            </a:r>
          </a:p>
        </p:txBody>
      </p:sp>
      <p:sp>
        <p:nvSpPr>
          <p:cNvPr id="193" name="Shape 193"/>
          <p:cNvSpPr/>
          <p:nvPr/>
        </p:nvSpPr>
        <p:spPr>
          <a:xfrm>
            <a:off x="3840009" y="3731222"/>
            <a:ext cx="4683599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3997250" y="369612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Fashion Culture &amp; Management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39375" y="2086625"/>
            <a:ext cx="2865900" cy="239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Padova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Pavia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Bergamo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Bologna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Milano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Roma “Tor Vergata”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Università Commerciale “Luigi Bocconi” Milano</a:t>
            </a:r>
          </a:p>
        </p:txBody>
      </p:sp>
      <p:sp>
        <p:nvSpPr>
          <p:cNvPr id="196" name="Shape 196"/>
          <p:cNvSpPr/>
          <p:nvPr/>
        </p:nvSpPr>
        <p:spPr>
          <a:xfrm>
            <a:off x="3820150" y="4324574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3981328" y="4289475"/>
            <a:ext cx="4644899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Resource Economics &amp; Sustainable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659219" y="378025"/>
            <a:ext cx="4282651" cy="73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407289" y="1959400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2407289" y="2527489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407289" y="3100504"/>
            <a:ext cx="4683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61237" y="445025"/>
            <a:ext cx="4080634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ΧΡΗΣΙΜΑ LINK </a:t>
            </a:r>
            <a:r>
              <a:rPr lang="el" sz="1800" dirty="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l" sz="1800" dirty="0" smtClean="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ΠΛΗΡΟ</a:t>
            </a:r>
            <a:r>
              <a:rPr lang="el-GR" sz="1800" dirty="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Φ</a:t>
            </a:r>
            <a:r>
              <a:rPr lang="el" sz="1800" dirty="0" smtClean="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ΟΡΙΕΣ</a:t>
            </a:r>
            <a:endParaRPr lang="el" sz="1800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563466" y="1959400"/>
            <a:ext cx="47088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b="1">
                <a:latin typeface="Open Sans"/>
                <a:ea typeface="Open Sans"/>
                <a:cs typeface="Open Sans"/>
                <a:sym typeface="Open Sans"/>
              </a:rPr>
              <a:t>miur.it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563465" y="2536050"/>
            <a:ext cx="46449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b="1">
                <a:latin typeface="Open Sans"/>
                <a:ea typeface="Open Sans"/>
                <a:cs typeface="Open Sans"/>
                <a:sym typeface="Open Sans"/>
              </a:rPr>
              <a:t>universitaly.it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2563450" y="309557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b="1">
                <a:latin typeface="Open Sans"/>
                <a:ea typeface="Open Sans"/>
                <a:cs typeface="Open Sans"/>
                <a:sym typeface="Open Sans"/>
              </a:rPr>
              <a:t>cimea.it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902150" y="3057150"/>
            <a:ext cx="7290600" cy="53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311699" y="378025"/>
            <a:ext cx="2404875" cy="73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902149" y="1829550"/>
            <a:ext cx="7290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902150" y="2384049"/>
            <a:ext cx="7290600" cy="53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902149" y="3709829"/>
            <a:ext cx="7290600" cy="406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003366"/>
                </a:solidFill>
                <a:latin typeface="Open Sans"/>
                <a:ea typeface="Open Sans"/>
                <a:cs typeface="Open Sans"/>
                <a:sym typeface="Open Sans"/>
              </a:rPr>
              <a:t>ΔΙΚΑΙΟΛΟΓΗΤΙΚΑ</a:t>
            </a:r>
            <a:endParaRPr lang="el" sz="1800" dirty="0">
              <a:solidFill>
                <a:srgbClr val="0033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1145250" y="1829550"/>
            <a:ext cx="73296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Φωτοτυπία επικυρωμένη </a:t>
            </a:r>
            <a:r>
              <a:rPr lang="el" dirty="0" smtClean="0">
                <a:latin typeface="Trebuchet MS"/>
                <a:ea typeface="Trebuchet MS"/>
                <a:cs typeface="Trebuchet MS"/>
                <a:sym typeface="Trebuchet MS"/>
              </a:rPr>
              <a:t>Απολυτηρίου </a:t>
            </a: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Λυκείου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145249" y="2350812"/>
            <a:ext cx="74802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Πιστοποιητικό Πτυχίου Επικυρωμένο με την Σφραγίδα της </a:t>
            </a:r>
            <a:r>
              <a:rPr lang="el" dirty="0" smtClean="0">
                <a:latin typeface="Trebuchet MS"/>
                <a:ea typeface="Trebuchet MS"/>
                <a:cs typeface="Trebuchet MS"/>
                <a:sym typeface="Trebuchet MS"/>
              </a:rPr>
              <a:t>Χάγης </a:t>
            </a: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(Apostille) και μεταφρασμένο στα Ιταλικά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145224" y="3030325"/>
            <a:ext cx="74802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Πιστοποιητικό Αναλυτικής Βαθμολογίας επικυρωμένο με την </a:t>
            </a:r>
            <a:r>
              <a:rPr lang="el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Σφραγίδα της </a:t>
            </a:r>
            <a:r>
              <a:rPr lang="el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Χάγης </a:t>
            </a:r>
            <a:r>
              <a:rPr lang="el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(Apostille) και μεταφρασμένο στα Ιταλικά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145225" y="3668525"/>
            <a:ext cx="70470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 smtClean="0">
                <a:latin typeface="Trebuchet MS"/>
                <a:ea typeface="Trebuchet MS"/>
                <a:cs typeface="Trebuchet MS"/>
                <a:sym typeface="Trebuchet MS"/>
              </a:rPr>
              <a:t>Dic</a:t>
            </a: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l" dirty="0" smtClean="0">
                <a:latin typeface="Trebuchet MS"/>
                <a:ea typeface="Trebuchet MS"/>
                <a:cs typeface="Trebuchet MS"/>
                <a:sym typeface="Trebuchet MS"/>
              </a:rPr>
              <a:t>iarazione </a:t>
            </a: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di Valore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311701" y="378025"/>
            <a:ext cx="4760030" cy="73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404775" y="3155875"/>
            <a:ext cx="8427600" cy="406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04775" y="3677150"/>
            <a:ext cx="8427600" cy="406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Υ</a:t>
            </a:r>
            <a:r>
              <a:rPr lang="el-GR" sz="1800" dirty="0" smtClean="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ΠΟΤΡΟΦΙΕΣ</a:t>
            </a:r>
            <a:endParaRPr lang="el" sz="1800" dirty="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561200" y="3155875"/>
            <a:ext cx="83535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http://www.esteri.it/mae/it/ministero/servizi/stranieri/opportunita/BorseStudio_stranieri.htm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660649" y="3677137"/>
            <a:ext cx="74802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Trebuchet MS"/>
                <a:ea typeface="Trebuchet MS"/>
                <a:cs typeface="Trebuchet MS"/>
                <a:sym typeface="Trebuchet MS"/>
              </a:rPr>
              <a:t>http://www.iicatene.esteri.it/iic_atene/it/imparare_italiano/le_borse_dell_istituto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317050" y="3146625"/>
            <a:ext cx="8427600" cy="439199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17037" y="2596749"/>
            <a:ext cx="8427600" cy="3969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17037" y="2230725"/>
            <a:ext cx="8427600" cy="245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17037" y="378025"/>
            <a:ext cx="7692138" cy="65295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17037" y="1864700"/>
            <a:ext cx="8427600" cy="245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808074" y="458275"/>
            <a:ext cx="720110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006699"/>
                </a:solidFill>
                <a:latin typeface="Open Sans"/>
                <a:ea typeface="Open Sans"/>
                <a:cs typeface="Open Sans"/>
                <a:sym typeface="Open Sans"/>
              </a:rPr>
              <a:t>ΠΑΝΕΠΙΣΤΗΜΙΑΚΑ ΔΙΔΑΚΤΡΑ – ΥΠΟΤΡΟΦΙΕΣ ΚΑΙ ΚΟΣΤΟΣ ΖΩΗΣ</a:t>
            </a:r>
            <a:endParaRPr lang="el" sz="1800" dirty="0">
              <a:solidFill>
                <a:srgbClr val="0066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473462" y="1793800"/>
            <a:ext cx="8353500" cy="25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00000"/>
              <a:buFont typeface="Verdana"/>
              <a:buChar char="●"/>
            </a:pP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Tα δίδακτρα ξεκινούν από ένα ελάχιστο 200 ευρώ φτάνοντας μέχρι και το μέγιστο 2.500 ευρώ.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rtl="0">
              <a:spcBef>
                <a:spcPts val="0"/>
              </a:spcBef>
              <a:buSzPct val="100000"/>
              <a:buFont typeface="Verdana"/>
              <a:buChar char="●"/>
            </a:pP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Κάθε πανεπιστήμιο διαθέτει γραφεία αρμόδια για τις παροχές στους φοιτητές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rtl="0">
              <a:spcBef>
                <a:spcPts val="0"/>
              </a:spcBef>
              <a:buSzPct val="100000"/>
              <a:buFont typeface="Verdana"/>
              <a:buChar char="●"/>
            </a:pP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Οι φοιτητές της Ευρωπαϊκής Ένωσης αλλά και όσοι δεν ανήκουν σε αυτήν έχουν πρόσβαση σε υπηρεσίες</a:t>
            </a:r>
          </a:p>
          <a:p>
            <a:pPr lvl="0">
              <a:spcBef>
                <a:spcPts val="0"/>
              </a:spcBef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>
              <a:spcBef>
                <a:spcPts val="0"/>
              </a:spcBef>
              <a:buSzPct val="100000"/>
              <a:buFont typeface="Verdana"/>
              <a:buChar char="●"/>
            </a:pP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Οι διευκολύνσεις που παρέχονται είναι: υποτροφίες</a:t>
            </a:r>
            <a:r>
              <a:rPr lang="el" sz="1200" dirty="0" smtClean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υπηρεσίες διαμονής, απαλλαγές από την πληρωμή των διδάκτρων.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35935" y="378025"/>
            <a:ext cx="2368909" cy="63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0" name="Shape 250"/>
          <p:cNvSpPr/>
          <p:nvPr/>
        </p:nvSpPr>
        <p:spPr>
          <a:xfrm>
            <a:off x="1970424" y="1659275"/>
            <a:ext cx="5990100" cy="1059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35935" y="445025"/>
            <a:ext cx="2368911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FF3300"/>
                </a:solidFill>
                <a:latin typeface="Open Sans"/>
                <a:ea typeface="Open Sans"/>
                <a:cs typeface="Open Sans"/>
                <a:sym typeface="Open Sans"/>
              </a:rPr>
              <a:t>ΦΟΙΤΗΤΙΚΗ ΖΩΗ</a:t>
            </a:r>
            <a:endParaRPr lang="el" sz="1800" dirty="0">
              <a:solidFill>
                <a:srgbClr val="FF33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1970424" y="1659275"/>
            <a:ext cx="6038700" cy="25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Οι φοιτητές, στην Ιταλία, είναι συνηθισμένοι να </a:t>
            </a:r>
            <a:r>
              <a:rPr lang="el" sz="1200" dirty="0" smtClean="0">
                <a:latin typeface="Verdana"/>
                <a:ea typeface="Verdana"/>
                <a:cs typeface="Verdana"/>
                <a:sym typeface="Verdana"/>
              </a:rPr>
              <a:t>ζουν </a:t>
            </a: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σε διαμερίσματα συγκατοικώντας με άλλους φοιτητές:  αυτό μειώνει κατά πολύ το κόστος ζωής, το οποίο έτσι κι αλλιώς διαφοροποιείται ανάλογα </a:t>
            </a:r>
            <a:r>
              <a:rPr lang="el" sz="1200" dirty="0" smtClean="0">
                <a:latin typeface="Verdana"/>
                <a:ea typeface="Verdana"/>
                <a:cs typeface="Verdana"/>
                <a:sym typeface="Verdana"/>
              </a:rPr>
              <a:t>με την </a:t>
            </a: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κάθε </a:t>
            </a:r>
            <a:r>
              <a:rPr lang="el" sz="1200" dirty="0" smtClean="0">
                <a:latin typeface="Verdana"/>
                <a:ea typeface="Verdana"/>
                <a:cs typeface="Verdana"/>
                <a:sym typeface="Verdana"/>
              </a:rPr>
              <a:t>επιλογή, </a:t>
            </a:r>
            <a:r>
              <a:rPr lang="el" sz="1200" dirty="0">
                <a:latin typeface="Verdana"/>
                <a:ea typeface="Verdana"/>
                <a:cs typeface="Verdana"/>
                <a:sym typeface="Verdana"/>
              </a:rPr>
              <a:t>καθώς γενικά η Κεντρική και Βόρεια Ιταλία θεωρείται πιο ακριβή από τη Νότια.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424" y="2880199"/>
            <a:ext cx="5990100" cy="1990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92" y="424478"/>
            <a:ext cx="6124355" cy="5727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l-GR" altLang="el-GR" sz="1800" dirty="0">
                <a:solidFill>
                  <a:srgbClr val="CC66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ΥΠΗΡΕΣΙΕΣ ΠΟΥ ΠΡΟΣΦΕΡΟΝΤΑΙ ΑΠΟ ΤΟ ΙΝΣΤΙΤΟΥΤΟ</a:t>
            </a:r>
            <a:endParaRPr lang="el-GR" sz="1800" dirty="0">
              <a:solidFill>
                <a:srgbClr val="CC66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892" y="2485909"/>
            <a:ext cx="8238312" cy="318499"/>
          </a:xfrm>
          <a:solidFill>
            <a:srgbClr val="FFFFCC"/>
          </a:solidFill>
          <a:ln>
            <a:noFill/>
          </a:ln>
        </p:spPr>
        <p:txBody>
          <a:bodyPr/>
          <a:lstStyle/>
          <a:p>
            <a:r>
              <a:rPr lang="el-GR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Μεταφραστική υπηρεσία</a:t>
            </a:r>
            <a:endParaRPr lang="el-G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52892" y="1860698"/>
            <a:ext cx="8238312" cy="30714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altLang="el-GR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Ιταλικό Ινστιτούτο Αθηνών προσφέρει εδώ και 30 χρόνια υπηρεσίες πληροφόρησης</a:t>
            </a:r>
            <a:endParaRPr lang="en-US" altLang="el-GR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11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983725" y="2899775"/>
            <a:ext cx="3629400" cy="45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200" b="1" dirty="0">
                <a:latin typeface="Open Sans"/>
                <a:ea typeface="Open Sans"/>
                <a:cs typeface="Open Sans"/>
                <a:sym typeface="Open Sans"/>
              </a:rPr>
              <a:t>Contacts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977670" y="3126425"/>
            <a:ext cx="3629400" cy="10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• www.iicatene.esteri.it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• Email: studi.iicatene@esteri.it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• Tel. 2105242646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• Info: </a:t>
            </a:r>
            <a:r>
              <a:rPr lang="el" dirty="0">
                <a:latin typeface="Verdana"/>
                <a:ea typeface="Verdana"/>
                <a:cs typeface="Verdana"/>
                <a:sym typeface="Verdana"/>
              </a:rPr>
              <a:t>κατόπιν ραντεβού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025" y="1017725"/>
            <a:ext cx="2543525" cy="16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898250" y="2663925"/>
            <a:ext cx="3657300" cy="909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11075" cy="572700"/>
          </a:xfrm>
          <a:prstGeom prst="rect">
            <a:avLst/>
          </a:prstGeom>
          <a:solidFill>
            <a:schemeClr val="tx2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ΤΑ ΙΤΑΛΙΚΑ ΠΑΝΕΠΙΣΤΗΜΙΑ</a:t>
            </a:r>
            <a:endParaRPr lang="el" sz="18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600" y="1129675"/>
            <a:ext cx="294809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002425" y="2497750"/>
            <a:ext cx="1320300" cy="142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7200" dirty="0">
                <a:solidFill>
                  <a:srgbClr val="FFFFFF"/>
                </a:solidFill>
              </a:rPr>
              <a:t>96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235575" y="2813350"/>
            <a:ext cx="4557900" cy="5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l" sz="24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Πανεπιστήμια</a:t>
            </a:r>
            <a:endParaRPr lang="el"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3323550" y="1326600"/>
            <a:ext cx="1068300" cy="3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363100" y="2197150"/>
            <a:ext cx="1068300" cy="3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4122775" y="1510775"/>
            <a:ext cx="168900" cy="8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3262300" y="1473275"/>
            <a:ext cx="168900" cy="8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2438400" y="6248400"/>
            <a:ext cx="4800600" cy="474663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Char char="–"/>
              <a:defRPr sz="2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Char char="–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1400" dirty="0" smtClean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1891375" y="4375304"/>
            <a:ext cx="4800600" cy="474663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Char char="–"/>
              <a:defRPr sz="2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Char char="–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8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8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8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8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1400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l-GR" sz="1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7609556" cy="572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sz="1800" dirty="0" smtClean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ΓΙΑΤΙ ΝΑ ΣΠΟΥΔΑΣΕΙΣ ΣΤΗΝ ΙΤΑΛΙΑ</a:t>
            </a:r>
            <a:r>
              <a:rPr lang="en-US" sz="1800" dirty="0">
                <a:solidFill>
                  <a:srgbClr val="CC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;</a:t>
            </a:r>
            <a:endParaRPr lang="el-GR" sz="1800" dirty="0">
              <a:solidFill>
                <a:srgbClr val="CC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11700" y="1866075"/>
            <a:ext cx="3999900" cy="307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Πολιτισμική και γεωγραφική συγγένεια</a:t>
            </a:r>
            <a:endParaRPr lang="el-G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11700" y="2372694"/>
            <a:ext cx="4363042" cy="30714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Ποικιλία στην επιλογή αντικειμένου</a:t>
            </a:r>
            <a:endParaRPr lang="el-G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1700" y="2884690"/>
            <a:ext cx="4815104" cy="30714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Κατάρτιση υψηλού επιπέδου</a:t>
            </a:r>
            <a:endParaRPr lang="el-G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11700" y="3396686"/>
            <a:ext cx="5380183" cy="3071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παράδοση χιλιετών...</a:t>
            </a:r>
            <a:endParaRPr lang="el-G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32219" cy="572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0066CC"/>
                </a:solidFill>
                <a:latin typeface="Open Sans"/>
                <a:ea typeface="Open Sans"/>
                <a:cs typeface="Open Sans"/>
                <a:sym typeface="Open Sans"/>
              </a:rPr>
              <a:t>ΑΚΑΔΗΜΑΪΚΟΙ ΤΙΤΛΟΙ ΣΠΟΥΔΩΝ</a:t>
            </a:r>
            <a:endParaRPr lang="el" sz="1800" dirty="0">
              <a:solidFill>
                <a:srgbClr val="0066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350" y="1121125"/>
            <a:ext cx="472411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311699" y="399290"/>
            <a:ext cx="2772137" cy="572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1408600" y="2640175"/>
            <a:ext cx="1297800" cy="4065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3392900" y="1768100"/>
            <a:ext cx="3758700" cy="40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3392900" y="2336187"/>
            <a:ext cx="3758700" cy="406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3392900" y="2909200"/>
            <a:ext cx="3758700" cy="406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392900" y="3517287"/>
            <a:ext cx="3758700" cy="406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7584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FF3300"/>
                </a:solidFill>
                <a:latin typeface="Open Sans"/>
                <a:ea typeface="Open Sans"/>
                <a:cs typeface="Open Sans"/>
                <a:sym typeface="Open Sans"/>
              </a:rPr>
              <a:t>ΑΛΛΟΙ ΤΙΤΛΟΙ ΣΠΟΥΔΩΝ</a:t>
            </a:r>
            <a:endParaRPr lang="el" sz="1800" dirty="0">
              <a:solidFill>
                <a:srgbClr val="FF33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574000" y="2642700"/>
            <a:ext cx="21567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Università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554075" y="1768087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Diploma di Specializzazione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554075" y="234475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Master Universitario di Primo Livello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554075" y="290427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Master Universitario di Secondo Livello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554075" y="348220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Diploma di Perfezionamento</a:t>
            </a:r>
          </a:p>
        </p:txBody>
      </p:sp>
      <p:sp>
        <p:nvSpPr>
          <p:cNvPr id="91" name="Shape 91"/>
          <p:cNvSpPr/>
          <p:nvPr/>
        </p:nvSpPr>
        <p:spPr>
          <a:xfrm>
            <a:off x="2878549" y="1785575"/>
            <a:ext cx="4779600" cy="2138100"/>
          </a:xfrm>
          <a:prstGeom prst="bracePair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89901" y="354684"/>
            <a:ext cx="6220048" cy="639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74625" y="1547884"/>
            <a:ext cx="992100" cy="992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479825" y="2742700"/>
            <a:ext cx="1820100" cy="18201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659950" y="1891125"/>
            <a:ext cx="3758700" cy="40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392900" y="3444012"/>
            <a:ext cx="3758700" cy="406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89901" y="445025"/>
            <a:ext cx="864239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latin typeface="Open Sans"/>
                <a:ea typeface="Open Sans"/>
                <a:cs typeface="Open Sans"/>
                <a:sym typeface="Open Sans"/>
              </a:rPr>
              <a:t>ΑΓΓΛΟΦΩΝΑ ΜΕΤΑΠΤΥΧΙΑΚΑ ΣΕ ΙΤΑΛΙΚΑ ΠΑΝΕΠΙΣΤΗΜΙΑ</a:t>
            </a:r>
            <a:endParaRPr lang="el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821125" y="1891112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Πανεπιστήμια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554075" y="345257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Αγγλόφωνα Μεταπτυχιακά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74625" y="1695787"/>
            <a:ext cx="11821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sz="36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44+</a:t>
            </a:r>
            <a:endParaRPr lang="el" sz="3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1682300" y="3194400"/>
            <a:ext cx="2313900" cy="7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48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300+</a:t>
            </a:r>
            <a:endParaRPr lang="el" sz="48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59487" y="445025"/>
            <a:ext cx="3789187" cy="572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238200" y="1870400"/>
            <a:ext cx="22632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166300" y="1677600"/>
            <a:ext cx="2391900" cy="4065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891462" y="1678850"/>
            <a:ext cx="3758700" cy="4065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3891462" y="2246937"/>
            <a:ext cx="3758700" cy="406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891462" y="2819950"/>
            <a:ext cx="3758700" cy="406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891462" y="3428037"/>
            <a:ext cx="3758700" cy="406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59487" y="445025"/>
            <a:ext cx="8672813" cy="572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A5002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1800" dirty="0" smtClean="0">
                <a:solidFill>
                  <a:srgbClr val="A50021"/>
                </a:solidFill>
                <a:latin typeface="Open Sans"/>
                <a:ea typeface="Open Sans"/>
                <a:cs typeface="Open Sans"/>
                <a:sym typeface="Open Sans"/>
              </a:rPr>
              <a:t>RCHITETTURA -DESIGN</a:t>
            </a:r>
            <a:endParaRPr lang="el" sz="1800" dirty="0">
              <a:solidFill>
                <a:srgbClr val="A5002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283875" y="1680120"/>
            <a:ext cx="21567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Università Degli Studi di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052637" y="1678837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Design for the Fashion System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052637" y="225550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Product Service System Design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052637" y="281502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Urban Planning and Policy Design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052637" y="339295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Management of Built Environment</a:t>
            </a:r>
          </a:p>
        </p:txBody>
      </p:sp>
      <p:sp>
        <p:nvSpPr>
          <p:cNvPr id="123" name="Shape 123"/>
          <p:cNvSpPr/>
          <p:nvPr/>
        </p:nvSpPr>
        <p:spPr>
          <a:xfrm>
            <a:off x="3887075" y="3986287"/>
            <a:ext cx="3758700" cy="406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048250" y="395120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Yacht Design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66300" y="2086650"/>
            <a:ext cx="2700000" cy="7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Genova</a:t>
            </a:r>
          </a:p>
          <a:p>
            <a:pPr marL="457200" lvl="0" indent="-22860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Roma “La Sapienza”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Firenze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endParaRPr lang="el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166300" y="3085500"/>
            <a:ext cx="2391900" cy="40650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283875" y="3088020"/>
            <a:ext cx="21567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55181" y="445025"/>
            <a:ext cx="3827721" cy="57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187200" y="1615325"/>
            <a:ext cx="2263200" cy="12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115300" y="1422525"/>
            <a:ext cx="2391900" cy="4065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3841582" y="1423775"/>
            <a:ext cx="3963300" cy="406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841582" y="1991864"/>
            <a:ext cx="3963300" cy="406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3841582" y="2564879"/>
            <a:ext cx="3963300" cy="406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3841582" y="3172969"/>
            <a:ext cx="3963300" cy="406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5181" y="445025"/>
            <a:ext cx="374206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800" dirty="0" smtClean="0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NGEGNERIA</a:t>
            </a:r>
            <a:endParaRPr lang="el" sz="1800" dirty="0">
              <a:solidFill>
                <a:srgbClr val="FF00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232875" y="1425045"/>
            <a:ext cx="21567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Università Degli Studi di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001637" y="1423762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Aerospace Engineering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001637" y="200042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Robotics Engineering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001637" y="255995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Electronics &amp; Communications Engineering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001637" y="313787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Ingegneria dell’Autoveicolo</a:t>
            </a:r>
          </a:p>
        </p:txBody>
      </p:sp>
      <p:sp>
        <p:nvSpPr>
          <p:cNvPr id="145" name="Shape 145"/>
          <p:cNvSpPr/>
          <p:nvPr/>
        </p:nvSpPr>
        <p:spPr>
          <a:xfrm>
            <a:off x="3836956" y="3731221"/>
            <a:ext cx="3963300" cy="406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997250" y="3696125"/>
            <a:ext cx="3629400" cy="4415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latin typeface="Open Sans"/>
                <a:ea typeface="Open Sans"/>
                <a:cs typeface="Open Sans"/>
                <a:sym typeface="Open Sans"/>
              </a:rPr>
              <a:t>Materials Engineering and Nanotechnology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115300" y="1831575"/>
            <a:ext cx="2700000" cy="7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Pisa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Bologna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Genova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Siena</a:t>
            </a:r>
          </a:p>
        </p:txBody>
      </p:sp>
      <p:sp>
        <p:nvSpPr>
          <p:cNvPr id="148" name="Shape 148"/>
          <p:cNvSpPr/>
          <p:nvPr/>
        </p:nvSpPr>
        <p:spPr>
          <a:xfrm>
            <a:off x="1115300" y="2971375"/>
            <a:ext cx="2391900" cy="406500"/>
          </a:xfrm>
          <a:prstGeom prst="roundRect">
            <a:avLst>
              <a:gd name="adj" fmla="val 16667"/>
            </a:avLst>
          </a:prstGeom>
          <a:solidFill>
            <a:srgbClr val="76A5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232875" y="2973895"/>
            <a:ext cx="21567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</a:p>
        </p:txBody>
      </p:sp>
      <p:sp>
        <p:nvSpPr>
          <p:cNvPr id="150" name="Shape 150"/>
          <p:cNvSpPr/>
          <p:nvPr/>
        </p:nvSpPr>
        <p:spPr>
          <a:xfrm>
            <a:off x="1115275" y="3460225"/>
            <a:ext cx="2391900" cy="4065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232850" y="3462745"/>
            <a:ext cx="21567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Politecnico di Torino</a:t>
            </a:r>
          </a:p>
        </p:txBody>
      </p:sp>
      <p:sp>
        <p:nvSpPr>
          <p:cNvPr id="152" name="Shape 152"/>
          <p:cNvSpPr/>
          <p:nvPr/>
        </p:nvSpPr>
        <p:spPr>
          <a:xfrm>
            <a:off x="3820150" y="4324573"/>
            <a:ext cx="3963300" cy="406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981312" y="428947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Computer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44549" y="284525"/>
            <a:ext cx="4295552" cy="73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187200" y="1615325"/>
            <a:ext cx="2263200" cy="1772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115300" y="1422525"/>
            <a:ext cx="2391900" cy="406500"/>
          </a:xfrm>
          <a:prstGeom prst="roundRect">
            <a:avLst>
              <a:gd name="adj" fmla="val 16667"/>
            </a:avLst>
          </a:pr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3844669" y="1423775"/>
            <a:ext cx="4534200" cy="406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3844669" y="1991864"/>
            <a:ext cx="4534200" cy="406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844669" y="2564879"/>
            <a:ext cx="4534200" cy="406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844669" y="3172970"/>
            <a:ext cx="4534200" cy="406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44549" y="445025"/>
            <a:ext cx="429555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1800" dirty="0" smtClean="0">
                <a:solidFill>
                  <a:srgbClr val="0099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-US" sz="1800" dirty="0" smtClean="0">
                <a:solidFill>
                  <a:srgbClr val="009900"/>
                </a:solidFill>
                <a:latin typeface="Open Sans"/>
                <a:ea typeface="Open Sans"/>
                <a:cs typeface="Open Sans"/>
                <a:sym typeface="Open Sans"/>
              </a:rPr>
              <a:t>IOLOGIA</a:t>
            </a:r>
            <a:r>
              <a:rPr lang="el" sz="1800" dirty="0" smtClean="0">
                <a:solidFill>
                  <a:srgbClr val="0099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l" sz="1800" dirty="0">
                <a:solidFill>
                  <a:srgbClr val="00990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l" sz="1800" dirty="0" smtClean="0">
                <a:solidFill>
                  <a:srgbClr val="0099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1800" dirty="0" smtClean="0">
                <a:solidFill>
                  <a:srgbClr val="009900"/>
                </a:solidFill>
                <a:latin typeface="Open Sans"/>
                <a:ea typeface="Open Sans"/>
                <a:cs typeface="Open Sans"/>
                <a:sym typeface="Open Sans"/>
              </a:rPr>
              <a:t>EUROSCIENZE</a:t>
            </a:r>
            <a:endParaRPr lang="el" sz="1800" dirty="0">
              <a:solidFill>
                <a:srgbClr val="00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232900" y="1412075"/>
            <a:ext cx="21567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Università Degli Studi di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001637" y="1423762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Molecular Biology &amp; Genetics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001637" y="200042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Bionformatics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001637" y="2559950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Coastal &amp; Marine Biology and Ecology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001653" y="3137875"/>
            <a:ext cx="47088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Cognitive Neuroscience &amp; Clinical Neuropsychology</a:t>
            </a:r>
          </a:p>
        </p:txBody>
      </p:sp>
      <p:sp>
        <p:nvSpPr>
          <p:cNvPr id="171" name="Shape 171"/>
          <p:cNvSpPr/>
          <p:nvPr/>
        </p:nvSpPr>
        <p:spPr>
          <a:xfrm>
            <a:off x="3839376" y="3731222"/>
            <a:ext cx="4534199" cy="406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3997250" y="369612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Biotecnologie Cellulari e Molecolari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115300" y="1831575"/>
            <a:ext cx="1779600" cy="16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Bologna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Trieste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Padova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Camerino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Trento</a:t>
            </a:r>
          </a:p>
          <a:p>
            <a:pPr marL="457200" lvl="0" indent="-228600" rtl="0">
              <a:spcBef>
                <a:spcPts val="0"/>
              </a:spcBef>
              <a:buClr>
                <a:srgbClr val="434343"/>
              </a:buClr>
              <a:buFont typeface="Open Sans"/>
              <a:buChar char="●"/>
            </a:pPr>
            <a:r>
              <a:rPr lang="el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Siena</a:t>
            </a:r>
          </a:p>
        </p:txBody>
      </p:sp>
      <p:sp>
        <p:nvSpPr>
          <p:cNvPr id="174" name="Shape 174"/>
          <p:cNvSpPr/>
          <p:nvPr/>
        </p:nvSpPr>
        <p:spPr>
          <a:xfrm>
            <a:off x="3820150" y="4324574"/>
            <a:ext cx="4534200" cy="4065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3981312" y="4289475"/>
            <a:ext cx="3629400" cy="67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>
                <a:latin typeface="Open Sans"/>
                <a:ea typeface="Open Sans"/>
                <a:cs typeface="Open Sans"/>
                <a:sym typeface="Open Sans"/>
              </a:rPr>
              <a:t>Medical Biotechnologies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439</Words>
  <Application>Microsoft Office PowerPoint</Application>
  <PresentationFormat>On-screen Show (16:9)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Open Sans</vt:lpstr>
      <vt:lpstr>Trebuchet MS</vt:lpstr>
      <vt:lpstr>Arial</vt:lpstr>
      <vt:lpstr>Verdana</vt:lpstr>
      <vt:lpstr>simple-light-2</vt:lpstr>
      <vt:lpstr>PowerPoint Presentation</vt:lpstr>
      <vt:lpstr>ΤΑ ΙΤΑΛΙΚΑ ΠΑΝΕΠΙΣΤΗΜΙΑ</vt:lpstr>
      <vt:lpstr>ΓΙΑΤΙ ΝΑ ΣΠΟΥΔΑΣΕΙΣ ΣΤΗΝ ΙΤΑΛΙΑ;</vt:lpstr>
      <vt:lpstr>ΑΚΑΔΗΜΑΪΚΟΙ ΤΙΤΛΟΙ ΣΠΟΥΔΩΝ</vt:lpstr>
      <vt:lpstr>ΑΛΛΟΙ ΤΙΤΛΟΙ ΣΠΟΥΔΩΝ</vt:lpstr>
      <vt:lpstr>ΑΓΓΛΟΦΩΝΑ ΜΕΤΑΠΤΥΧΙΑΚΑ ΣΕ ΙΤΑΛΙΚΑ ΠΑΝΕΠΙΣΤΗΜΙΑ</vt:lpstr>
      <vt:lpstr>ARCHITETTURA -DESIGN</vt:lpstr>
      <vt:lpstr>INGEGNERIA</vt:lpstr>
      <vt:lpstr>BIOLOGIA - NEUROSCIENZE</vt:lpstr>
      <vt:lpstr>ECONOMIA-FINANCE-MANAGEMENT-RELAZIONI INTERNAZIONALI</vt:lpstr>
      <vt:lpstr>ΧΡΗΣΙΜΑ LINK &amp; ΠΛΗΡΟΦΟΡΙΕΣ</vt:lpstr>
      <vt:lpstr>ΔΙΚΑΙΟΛΟΓΗΤΙΚΑ</vt:lpstr>
      <vt:lpstr>ΥΠΟΤΡΟΦΙΕΣ</vt:lpstr>
      <vt:lpstr>ΠΑΝΕΠΙΣΤΗΜΙΑΚΑ ΔΙΔΑΚΤΡΑ – ΥΠΟΤΡΟΦΙΕΣ ΚΑΙ ΚΟΣΤΟΣ ΖΩΗΣ</vt:lpstr>
      <vt:lpstr>ΦΟΙΤΗΤΙΚΗ ΖΩΗ</vt:lpstr>
      <vt:lpstr>ΥΠΗΡΕΣΙΕΣ ΠΟΥ ΠΡΟΣΦΕΡΟΝΤΑΙ ΑΠΟ ΤΟ ΙΝΣΤΙΤΟΥΤΟ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Giuseppina Fili</dc:creator>
  <cp:lastModifiedBy>Giuseppina Fili</cp:lastModifiedBy>
  <cp:revision>29</cp:revision>
  <dcterms:modified xsi:type="dcterms:W3CDTF">2017-03-27T12:27:39Z</dcterms:modified>
</cp:coreProperties>
</file>