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6" r:id="rId1"/>
  </p:sldMasterIdLst>
  <p:notesMasterIdLst>
    <p:notesMasterId r:id="rId17"/>
  </p:notesMasterIdLst>
  <p:handoutMasterIdLst>
    <p:handoutMasterId r:id="rId18"/>
  </p:handoutMasterIdLst>
  <p:sldIdLst>
    <p:sldId id="319" r:id="rId2"/>
    <p:sldId id="313" r:id="rId3"/>
    <p:sldId id="318" r:id="rId4"/>
    <p:sldId id="293" r:id="rId5"/>
    <p:sldId id="290" r:id="rId6"/>
    <p:sldId id="312" r:id="rId7"/>
    <p:sldId id="307" r:id="rId8"/>
    <p:sldId id="273" r:id="rId9"/>
    <p:sldId id="257" r:id="rId10"/>
    <p:sldId id="274" r:id="rId11"/>
    <p:sldId id="309" r:id="rId12"/>
    <p:sldId id="277" r:id="rId13"/>
    <p:sldId id="310" r:id="rId14"/>
    <p:sldId id="311" r:id="rId15"/>
    <p:sldId id="269" r:id="rId16"/>
  </p:sldIdLst>
  <p:sldSz cx="9144000" cy="6858000" type="letter"/>
  <p:notesSz cx="6864350" cy="9996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Helvetica" pitchFamily="34" charset="0"/>
        <a:cs typeface="Helvetica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Helvetica" pitchFamily="34" charset="0"/>
        <a:cs typeface="Helvetica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Helvetica" pitchFamily="34" charset="0"/>
        <a:cs typeface="Helvetica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Helvetica" pitchFamily="34" charset="0"/>
        <a:cs typeface="Helvetica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Helvetica" pitchFamily="34" charset="0"/>
        <a:cs typeface="Helvetic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Helvetica" pitchFamily="34" charset="0"/>
        <a:cs typeface="Helvetic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Helvetica" pitchFamily="34" charset="0"/>
        <a:cs typeface="Helvetic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Helvetica" pitchFamily="34" charset="0"/>
        <a:cs typeface="Helvetic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Helvetica" pitchFamily="34" charset="0"/>
        <a:cs typeface="Helvetic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00FF"/>
    <a:srgbClr val="33CC33"/>
    <a:srgbClr val="0099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1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8.xml"/><Relationship Id="rId7" Type="http://schemas.openxmlformats.org/officeDocument/2006/relationships/slide" Target="slides/slide12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1.xml"/><Relationship Id="rId5" Type="http://schemas.openxmlformats.org/officeDocument/2006/relationships/slide" Target="slides/slide10.xml"/><Relationship Id="rId10" Type="http://schemas.openxmlformats.org/officeDocument/2006/relationships/slide" Target="slides/slide15.xml"/><Relationship Id="rId4" Type="http://schemas.openxmlformats.org/officeDocument/2006/relationships/slide" Target="slides/slide9.xml"/><Relationship Id="rId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399" rIns="96798" bIns="4839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49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399" rIns="96798" bIns="4839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6425"/>
            <a:ext cx="29749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399" rIns="96798" bIns="4839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496425"/>
            <a:ext cx="29749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399" rIns="96798" bIns="483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FE2F10A4-8651-4BD3-8A4A-B50550E2B5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073050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399" rIns="96798" bIns="4839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49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399" rIns="96798" bIns="4839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50888"/>
            <a:ext cx="4992688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46625"/>
            <a:ext cx="5492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399" rIns="96798" bIns="483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6425"/>
            <a:ext cx="29749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399" rIns="96798" bIns="4839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96425"/>
            <a:ext cx="29749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98" tIns="48399" rIns="96798" bIns="483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CD0570C-B28C-4D2A-ACA8-C9DAEC6920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960180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pPr eaLnBrk="1" hangingPunct="1"/>
            <a:fld id="{D7F8C676-4475-4DF6-8686-F170A8B910FF}" type="slidenum">
              <a:rPr lang="el-GR" altLang="el-GR" smtClean="0">
                <a:latin typeface="Times New Roman" pitchFamily="18" charset="0"/>
              </a:rPr>
              <a:pPr eaLnBrk="1" hangingPunct="1"/>
              <a:t>8</a:t>
            </a:fld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pPr eaLnBrk="1" hangingPunct="1"/>
            <a:fld id="{E3EEF1B7-A13F-47F5-8645-B447224BB379}" type="slidenum">
              <a:rPr lang="el-GR" altLang="el-GR" smtClean="0">
                <a:latin typeface="Times New Roman" pitchFamily="18" charset="0"/>
              </a:rPr>
              <a:pPr eaLnBrk="1" hangingPunct="1"/>
              <a:t>9</a:t>
            </a:fld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pPr eaLnBrk="1" hangingPunct="1"/>
            <a:fld id="{5E08297F-3642-4C5C-9FFA-8097727F7A3F}" type="slidenum">
              <a:rPr lang="el-GR" altLang="el-GR" smtClean="0">
                <a:latin typeface="Times New Roman" pitchFamily="18" charset="0"/>
              </a:rPr>
              <a:pPr eaLnBrk="1" hangingPunct="1"/>
              <a:t>10</a:t>
            </a:fld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pPr eaLnBrk="1" hangingPunct="1"/>
            <a:fld id="{AD10E7E2-351F-4AAF-901F-DFD1C4FFC239}" type="slidenum">
              <a:rPr lang="el-GR" altLang="el-GR" smtClean="0">
                <a:latin typeface="Times New Roman" pitchFamily="18" charset="0"/>
              </a:rPr>
              <a:pPr eaLnBrk="1" hangingPunct="1"/>
              <a:t>11</a:t>
            </a:fld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pPr eaLnBrk="1" hangingPunct="1"/>
            <a:fld id="{4F2147C2-AE5C-45EC-A0AC-1813C4A996DF}" type="slidenum">
              <a:rPr lang="el-GR" altLang="el-GR" smtClean="0">
                <a:latin typeface="Times New Roman" pitchFamily="18" charset="0"/>
              </a:rPr>
              <a:pPr eaLnBrk="1" hangingPunct="1"/>
              <a:t>12</a:t>
            </a:fld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pPr eaLnBrk="1" hangingPunct="1"/>
            <a:fld id="{1B45471A-CAB7-49CA-A3A7-973F261C3BCE}" type="slidenum">
              <a:rPr lang="el-GR" altLang="el-GR" smtClean="0">
                <a:latin typeface="Times New Roman" pitchFamily="18" charset="0"/>
              </a:rPr>
              <a:pPr eaLnBrk="1" hangingPunct="1"/>
              <a:t>15</a:t>
            </a:fld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7588"/>
            <a:ext cx="91440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53063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28211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7588"/>
            <a:ext cx="91440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5"/>
          <p:cNvSpPr/>
          <p:nvPr/>
        </p:nvSpPr>
        <p:spPr>
          <a:xfrm>
            <a:off x="-96838" y="-53975"/>
            <a:ext cx="9337676" cy="61515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eaLnBrk="0" hangingPunct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53063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55920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53063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age1.jpe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7588"/>
            <a:ext cx="91440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ag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53063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90500"/>
            <a:ext cx="7924800" cy="1527175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5000"/>
            <a:ext cx="8153400" cy="4114800"/>
          </a:xfrm>
          <a:prstGeom prst="rect">
            <a:avLst/>
          </a:prstGeom>
        </p:spPr>
        <p:txBody>
          <a:bodyPr lIns="91421" tIns="45711" rIns="91421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538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53063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age1.jpe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7588"/>
            <a:ext cx="91440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imag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53063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lIns="91421" tIns="45711" rIns="91421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 lIns="91421" tIns="45711" rIns="91421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7312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5pPr>
      <a:lvl6pPr eaLnBrk="1" hangingPunct="1">
        <a:defRPr sz="31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6pPr>
      <a:lvl7pPr eaLnBrk="1" hangingPunct="1">
        <a:defRPr sz="31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7pPr>
      <a:lvl8pPr eaLnBrk="1" hangingPunct="1">
        <a:defRPr sz="31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8pPr>
      <a:lvl9pPr eaLnBrk="1" hangingPunct="1">
        <a:defRPr sz="31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9pPr>
    </p:titleStyle>
    <p:bodyStyle>
      <a:lvl1pPr marL="330200" indent="-330200" algn="l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•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1pPr>
      <a:lvl2pPr marL="636588" indent="-314325" algn="l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–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2pPr>
      <a:lvl3pPr marL="936625" indent="-293688" algn="l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•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3pPr>
      <a:lvl4pPr marL="1317625" indent="-352425" algn="l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–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4pPr>
      <a:lvl5pPr marL="1638300" indent="-352425" algn="l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»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5pPr>
      <a:lvl6pPr marL="1960690" indent="-353567" eaLnBrk="1" hangingPunct="1">
        <a:spcBef>
          <a:spcPts val="492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2282114" indent="-353567" eaLnBrk="1" hangingPunct="1">
        <a:spcBef>
          <a:spcPts val="492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2603538" indent="-353567" eaLnBrk="1" hangingPunct="1">
        <a:spcBef>
          <a:spcPts val="492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2924963" indent="-353567" eaLnBrk="1" hangingPunct="1">
        <a:spcBef>
          <a:spcPts val="492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8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1pPr>
      <a:lvl2pPr algn="r" eaLnBrk="1" hangingPunct="1">
        <a:defRPr sz="8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2pPr>
      <a:lvl3pPr algn="r" eaLnBrk="1" hangingPunct="1">
        <a:defRPr sz="8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3pPr>
      <a:lvl4pPr algn="r" eaLnBrk="1" hangingPunct="1">
        <a:defRPr sz="8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4pPr>
      <a:lvl5pPr algn="r" eaLnBrk="1" hangingPunct="1">
        <a:defRPr sz="8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5pPr>
      <a:lvl6pPr algn="r" eaLnBrk="1" hangingPunct="1">
        <a:defRPr sz="8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6pPr>
      <a:lvl7pPr algn="r" eaLnBrk="1" hangingPunct="1">
        <a:defRPr sz="8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7pPr>
      <a:lvl8pPr algn="r" eaLnBrk="1" hangingPunct="1">
        <a:defRPr sz="8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8pPr>
      <a:lvl9pPr algn="r" eaLnBrk="1" hangingPunct="1">
        <a:defRPr sz="8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7163"/>
            <a:ext cx="59801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-323850" y="1412875"/>
            <a:ext cx="6400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11" rIns="91421" bIns="45711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84C88"/>
              </a:buClr>
              <a:buSzPct val="70000"/>
              <a:buFont typeface="Wingdings" pitchFamily="2" charset="2"/>
              <a:buNone/>
            </a:pPr>
            <a:endParaRPr lang="el-GR" altLang="el-GR" sz="3000">
              <a:solidFill>
                <a:srgbClr val="074073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084C88"/>
              </a:buClr>
              <a:buSzPct val="70000"/>
              <a:buFont typeface="Wingdings" pitchFamily="2" charset="2"/>
              <a:buNone/>
            </a:pPr>
            <a:r>
              <a:rPr lang="el-GR" altLang="el-GR" sz="4000">
                <a:solidFill>
                  <a:srgbClr val="074073"/>
                </a:solidFill>
                <a:latin typeface="Trebuchet MS" pitchFamily="34" charset="0"/>
              </a:rPr>
              <a:t>   </a:t>
            </a:r>
            <a:endParaRPr lang="en-US" altLang="el-GR" sz="4000">
              <a:solidFill>
                <a:srgbClr val="074073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084C88"/>
              </a:buClr>
              <a:buSzPct val="70000"/>
              <a:buFont typeface="Wingdings" pitchFamily="2" charset="2"/>
              <a:buNone/>
            </a:pPr>
            <a:r>
              <a:rPr lang="el-GR" altLang="el-GR" sz="4400" b="1">
                <a:solidFill>
                  <a:srgbClr val="084C88"/>
                </a:solidFill>
                <a:latin typeface="Trebuchet MS" pitchFamily="34" charset="0"/>
              </a:rPr>
              <a:t>Ίδρυμα</a:t>
            </a:r>
            <a:r>
              <a:rPr lang="en-US" altLang="el-GR" sz="4400" b="1">
                <a:solidFill>
                  <a:srgbClr val="084C88"/>
                </a:solidFill>
                <a:latin typeface="Trebuchet MS" pitchFamily="34" charset="0"/>
              </a:rPr>
              <a:t> Fulbright</a:t>
            </a:r>
            <a:r>
              <a:rPr lang="en-US" altLang="el-GR" sz="4300">
                <a:solidFill>
                  <a:srgbClr val="084C88"/>
                </a:solidFill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924800" cy="1527175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50000"/>
              </a:spcBef>
              <a:buClr>
                <a:schemeClr val="tx1"/>
              </a:buClr>
              <a:buSzPct val="70000"/>
              <a:defRPr/>
            </a:pPr>
            <a:r>
              <a:rPr lang="el-GR" altLang="el-GR" sz="3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ΑΠΑΡΑΙΤΗΤΑ ΔΙΚΑΙΟΛΟΓΗΤΙΚΑ ΓΙΑ </a:t>
            </a:r>
            <a:br>
              <a:rPr lang="el-GR" altLang="el-GR" sz="3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l-GR" altLang="el-GR" sz="3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ΑΠΟΔΟΧΗ</a:t>
            </a:r>
            <a:endParaRPr lang="en-GB" altLang="el-GR" sz="34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4339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381000" y="2133600"/>
            <a:ext cx="8153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l-GR" alt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Αίτηση</a:t>
            </a:r>
          </a:p>
          <a:p>
            <a:pPr lvl="1" eaLnBrk="1" hangingPunct="1"/>
            <a:r>
              <a:rPr lang="el-GR" alt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Αναλυτική βαθμολογία</a:t>
            </a:r>
          </a:p>
          <a:p>
            <a:pPr lvl="1" eaLnBrk="1" hangingPunct="1"/>
            <a:r>
              <a:rPr lang="el-GR" alt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Συστατικές επιστολές</a:t>
            </a:r>
            <a:endParaRPr lang="en-US" altLang="el-GR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l-GR" alt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Προσωπικό σημείωμα (</a:t>
            </a:r>
            <a:r>
              <a:rPr lang="en-US" alt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Statement of Purpose)</a:t>
            </a:r>
          </a:p>
          <a:p>
            <a:pPr lvl="1" eaLnBrk="1" hangingPunct="1"/>
            <a:r>
              <a:rPr lang="el-GR" alt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Αποτελέσματα των απαιτούμενων τεστ:</a:t>
            </a:r>
          </a:p>
          <a:p>
            <a:pPr lvl="1" eaLnBrk="1" hangingPunct="1"/>
            <a:r>
              <a:rPr lang="en-US" alt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TOEFL, GMAT </a:t>
            </a:r>
            <a:r>
              <a:rPr lang="el-GR" alt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ή </a:t>
            </a:r>
            <a:r>
              <a:rPr lang="en-US" alt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1" name="Rectangle 19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924800" cy="1181100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altLang="el-GR" sz="3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ΧΡΗΜΑΤΟΔΟΤΗΣΗ ΣΠΟΥΔΩΝ</a:t>
            </a:r>
            <a:r>
              <a:rPr lang="en-US" altLang="el-GR" sz="3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altLang="el-GR" sz="3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altLang="el-GR" sz="1600" i="1" dirty="0" smtClean="0"/>
              <a:t>(</a:t>
            </a:r>
            <a:r>
              <a:rPr lang="el-GR" altLang="el-GR" sz="1600" i="1" dirty="0" smtClean="0"/>
              <a:t>Ενδεικτικό κόστος ανά κατηγορία για το ακαδημαϊκό έτος 20</a:t>
            </a:r>
            <a:r>
              <a:rPr lang="en-US" altLang="el-GR" sz="1600" i="1" dirty="0" smtClean="0"/>
              <a:t>15</a:t>
            </a:r>
            <a:r>
              <a:rPr lang="el-GR" altLang="el-GR" sz="1600" i="1" dirty="0" smtClean="0"/>
              <a:t>-20</a:t>
            </a:r>
            <a:r>
              <a:rPr lang="en-US" altLang="el-GR" sz="1600" i="1" dirty="0" smtClean="0"/>
              <a:t>16</a:t>
            </a:r>
            <a:r>
              <a:rPr lang="el-GR" altLang="el-GR" sz="1600" i="1" dirty="0" smtClean="0"/>
              <a:t>)</a:t>
            </a:r>
            <a:endParaRPr lang="en-GB" altLang="el-GR" sz="1600" i="1" dirty="0" smtClean="0"/>
          </a:p>
        </p:txBody>
      </p:sp>
      <p:sp>
        <p:nvSpPr>
          <p:cNvPr id="15363" name="Rectangle 20"/>
          <p:cNvSpPr>
            <a:spLocks noGrp="1" noChangeArrowheads="1"/>
          </p:cNvSpPr>
          <p:nvPr>
            <p:ph idx="1"/>
          </p:nvPr>
        </p:nvSpPr>
        <p:spPr bwMode="auto">
          <a:xfrm>
            <a:off x="381000" y="1905000"/>
            <a:ext cx="8153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Κόστος Σπουδών στα Πανεπιστήμια των Η.Π.Α.</a:t>
            </a:r>
          </a:p>
          <a:p>
            <a:pPr lvl="1" eaLnBrk="1" hangingPunct="1"/>
            <a:r>
              <a:rPr lang="el-GR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Πολιτειακά</a:t>
            </a:r>
          </a:p>
          <a:p>
            <a:pPr lvl="2" eaLnBrk="1" hangingPunct="1"/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Δίδακτρα		</a:t>
            </a:r>
            <a:r>
              <a:rPr lang="en-US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</a:t>
            </a:r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.000 – 30.000  δολλάρια </a:t>
            </a:r>
          </a:p>
          <a:p>
            <a:pPr lvl="2" eaLnBrk="1" hangingPunct="1"/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Στέγη-Τροφή		10.000 – 15.000  δολλάρια</a:t>
            </a:r>
          </a:p>
          <a:p>
            <a:pPr lvl="2" eaLnBrk="1" hangingPunct="1"/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Διάφορα		  </a:t>
            </a:r>
            <a:r>
              <a:rPr lang="en-US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.000 – </a:t>
            </a:r>
            <a:r>
              <a:rPr lang="en-US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.000  δολλάρια</a:t>
            </a:r>
          </a:p>
          <a:p>
            <a:pPr lvl="1" eaLnBrk="1" hangingPunct="1"/>
            <a:r>
              <a:rPr lang="el-GR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Ιδιωτικά</a:t>
            </a:r>
          </a:p>
          <a:p>
            <a:pPr lvl="2" eaLnBrk="1" hangingPunct="1"/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Δίδακτρα		1</a:t>
            </a:r>
            <a:r>
              <a:rPr lang="en-US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.000 – 40.000  δολλάρια </a:t>
            </a:r>
          </a:p>
          <a:p>
            <a:pPr lvl="2" eaLnBrk="1" hangingPunct="1"/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Στέγη-Τροφή		10.000 – 15.000  δολλάρια</a:t>
            </a:r>
          </a:p>
          <a:p>
            <a:pPr lvl="2" eaLnBrk="1" hangingPunct="1"/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Διάφορα		  </a:t>
            </a:r>
            <a:r>
              <a:rPr lang="en-US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.000 – </a:t>
            </a:r>
            <a:r>
              <a:rPr lang="en-US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lang="el-GR" altLang="el-GR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.000  δολλάρια</a:t>
            </a:r>
            <a:endParaRPr lang="en-US" altLang="el-GR" sz="20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924800" cy="765175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altLang="el-GR" sz="3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ΟΙΚΟΝΟΜΙΚΗ ΒΟΗΘΕΙΑ/ΥΠΟΤΡΟΦΙΕΣ</a:t>
            </a:r>
            <a:endParaRPr lang="en-GB" altLang="el-GR" sz="3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387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381000" y="1371600"/>
            <a:ext cx="8153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Οικογενειακοί πόροι</a:t>
            </a:r>
          </a:p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Πανεπιστήμια</a:t>
            </a:r>
          </a:p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Θέσεις βοηθών έρευνας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(Research Assistantships – RA)</a:t>
            </a:r>
          </a:p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Θέσεις διδασκαλίας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(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Teaching Assistantships – TA)</a:t>
            </a:r>
          </a:p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Υποτροφίες/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fellowships</a:t>
            </a:r>
          </a:p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Ελληνικά Ιδρύματα υποτροφιών</a:t>
            </a:r>
          </a:p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Υποτροφίες Ιδρύματος 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Fulbright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924800" cy="1104900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altLang="el-GR" sz="3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ΧΡΟΝΟΔΙΑΓΡΑΜΜΑ (1ο)</a:t>
            </a:r>
            <a:br>
              <a:rPr lang="el-GR" altLang="el-GR" sz="3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GB" altLang="el-GR" sz="3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304800" y="1371600"/>
            <a:ext cx="8153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Προτελευταίος χρόνος φοίτησης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στην Ελλάδα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(15-18 </a:t>
            </a: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μήνες προετοιμασία)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Χειμώνας/Άνοιξη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Επίσκεψη στο συμβουλευτικό γραφείο, συλλογή πληροφοριών, προγραμματισμός δραστηριοτήτων, τεστ, κ.α.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Καλοκαίρι/Φθινόπωρο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Επαφή με τα επιλεγμένα πανεπιστήμια, διεξαγωγή των τεστ, συγκέντρωση απαραιτήτων δικαιολογητικών</a:t>
            </a:r>
            <a:endParaRPr lang="en-GB" altLang="el-GR" sz="28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924800" cy="1527175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altLang="el-GR" sz="3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ΧΡΟΝΟΔΙΑΓΡΑΜΜΑ (2ο)</a:t>
            </a:r>
            <a:br>
              <a:rPr lang="el-GR" altLang="el-GR" sz="3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GB" altLang="el-GR" sz="3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8435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304800" y="1371600"/>
            <a:ext cx="8153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Φθινόπωρο/Χειμώνας</a:t>
            </a:r>
          </a:p>
          <a:p>
            <a:pPr lvl="2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Υποβολή αιτήσεων.  Προσοχή στις προθεσμίες υποβολής!</a:t>
            </a:r>
          </a:p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Άνοιξη</a:t>
            </a:r>
          </a:p>
          <a:p>
            <a:pPr lvl="2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Επιλογή πανεπιστημίου που θα ακολουθήσετε σπουδές, τακτοποίηση εκκρεμοτήτων, π.χ. διαμονή</a:t>
            </a:r>
          </a:p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Καλοκαίρι</a:t>
            </a:r>
          </a:p>
          <a:p>
            <a:pPr lvl="2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Βίζα, συνάλλαγμα, στρατολογία, ταξίδι</a:t>
            </a:r>
          </a:p>
          <a:p>
            <a:pPr lvl="2" eaLnBrk="1" hangingPunct="1">
              <a:buFont typeface="Arial" pitchFamily="34" charset="0"/>
              <a:buNone/>
            </a:pPr>
            <a:endParaRPr lang="en-GB" altLang="el-GR" sz="28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2420938"/>
            <a:ext cx="7772400" cy="1558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 algn="ctr" eaLnBrk="1" hangingPunct="1">
              <a:buFont typeface="Wingdings" pitchFamily="2" charset="2"/>
              <a:buNone/>
            </a:pPr>
            <a:r>
              <a:rPr lang="en-US" altLang="el-GR" sz="6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www.fulbright.gr</a:t>
            </a:r>
            <a:r>
              <a:rPr lang="en-US" altLang="el-GR" sz="60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14663" y="2867025"/>
            <a:ext cx="91440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11" rIns="91421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endParaRPr lang="el-GR" altLang="el-GR">
              <a:solidFill>
                <a:srgbClr val="084C88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90863" y="2733675"/>
            <a:ext cx="91440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11" rIns="91421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endParaRPr lang="el-GR" altLang="el-GR">
              <a:solidFill>
                <a:srgbClr val="084C88"/>
              </a:solidFill>
            </a:endParaRP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7230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171" name="image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975" y="-817563"/>
            <a:ext cx="8008938" cy="800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179388" y="1341438"/>
            <a:ext cx="7772400" cy="464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22263" lvl="1" indent="0" eaLnBrk="1" hangingPunct="1">
              <a:buNone/>
            </a:pPr>
            <a:endParaRPr lang="el-GR" altLang="el-GR" sz="3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l-GR" altLang="el-GR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Συμβουλευτική υπηρεσία</a:t>
            </a:r>
          </a:p>
          <a:p>
            <a:pPr lvl="1" eaLnBrk="1" hangingPunct="1"/>
            <a:r>
              <a:rPr lang="el-GR" altLang="el-GR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Δωρεάν παροχή υπηρεσιών</a:t>
            </a:r>
            <a:endParaRPr lang="en-GB" altLang="el-GR" sz="3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022" name="Rectangle 1030"/>
          <p:cNvSpPr>
            <a:spLocks noChangeArrowheads="1"/>
          </p:cNvSpPr>
          <p:nvPr/>
        </p:nvSpPr>
        <p:spPr bwMode="auto">
          <a:xfrm>
            <a:off x="323850" y="288925"/>
            <a:ext cx="618331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r>
              <a:rPr lang="el-GR" altLang="el-GR" sz="3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ΠΡΟΣΦΕΡΟΜΕΝΕΣ ΥΠΗΡΕΣΙΕΣ</a:t>
            </a:r>
            <a:endParaRPr lang="en-GB" altLang="el-GR" sz="34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027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7772400" cy="5486400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ΓΙΑΤΙ ΝΑ ΣΠΟΥΔΑΣΕΤΕ ΣΤΙΣ ΗΠΑ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3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 eaLnBrk="1" hangingPunct="1"/>
            <a:endParaRPr lang="el-GR" altLang="el-GR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l-GR" altLang="el-GR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Ποιότητα Σπουδών</a:t>
            </a:r>
          </a:p>
          <a:p>
            <a:pPr lvl="1" eaLnBrk="1" hangingPunct="1"/>
            <a:r>
              <a:rPr lang="el-GR" altLang="el-GR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Επιλογές</a:t>
            </a:r>
          </a:p>
          <a:p>
            <a:pPr lvl="1" eaLnBrk="1" hangingPunct="1"/>
            <a:r>
              <a:rPr lang="el-GR" altLang="el-GR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Υποτροφίες</a:t>
            </a:r>
          </a:p>
          <a:p>
            <a:pPr lvl="1" eaLnBrk="1" hangingPunct="1"/>
            <a:r>
              <a:rPr lang="el-GR" altLang="el-GR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Διεύρυνση προσωπικών εμπειριών</a:t>
            </a:r>
            <a:endParaRPr lang="en-GB" altLang="el-GR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kern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INTERNATIONAL STUDENT OVERVIEW</a:t>
            </a:r>
            <a:br>
              <a:rPr lang="en-US" sz="3400" kern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</a:br>
            <a:r>
              <a:rPr lang="en-US" sz="3400" kern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2015-2016</a:t>
            </a:r>
            <a:endParaRPr lang="el-GR" sz="3400" kern="12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52463" y="1844675"/>
            <a:ext cx="7643812" cy="4495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1.044.000 </a:t>
            </a: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διεθνείς φοιτητές στις Η.Π.Α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altLang="el-GR" sz="28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δισεκατομμύρια 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</a:t>
            </a: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στην οικονομία των Η.Π.Α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altLang="el-GR" sz="28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Κίνα (1), Ινδία (2), Σ. Αραβία και Ν. Κορέα (3) είναι οι κύριες χώρες προέλευσης φοιτητών</a:t>
            </a:r>
          </a:p>
          <a:p>
            <a:pPr eaLnBrk="1" hangingPunct="1">
              <a:buFont typeface="Arial" pitchFamily="34" charset="0"/>
              <a:buNone/>
            </a:pPr>
            <a:endParaRPr lang="el-GR" altLang="el-GR" sz="28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Clr>
                <a:srgbClr val="CC3300"/>
              </a:buClr>
              <a:buFont typeface="Wingdings" pitchFamily="2" charset="2"/>
              <a:buChar char="v"/>
            </a:pPr>
            <a:r>
              <a:rPr lang="el-GR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Ελλάδα —2.199 φοιτητές</a:t>
            </a:r>
            <a:r>
              <a:rPr lang="en-US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(+2,4% από 2014-2015)</a:t>
            </a:r>
          </a:p>
          <a:p>
            <a:pPr lvl="1" eaLnBrk="1" hangingPunct="1">
              <a:buClr>
                <a:srgbClr val="CC3300"/>
              </a:buClr>
              <a:buFont typeface="Wingdings" pitchFamily="2" charset="2"/>
              <a:buChar char="v"/>
            </a:pPr>
            <a:r>
              <a:rPr lang="en-US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49</a:t>
            </a:r>
            <a:r>
              <a:rPr lang="el-GR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en-US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μεταπτυχιακοί φοιτητές</a:t>
            </a:r>
            <a:r>
              <a:rPr lang="en-US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l-GR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2% </a:t>
            </a:r>
            <a:r>
              <a:rPr lang="el-GR" altLang="el-GR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προπτυχιακοί)</a:t>
            </a:r>
            <a:endParaRPr lang="en-US" altLang="el-GR" sz="24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Clr>
                <a:srgbClr val="CC3300"/>
              </a:buClr>
              <a:buFont typeface="Arial" pitchFamily="34" charset="0"/>
              <a:buNone/>
            </a:pPr>
            <a:endParaRPr lang="el-GR" altLang="el-GR" sz="24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el-GR" altLang="el-GR" sz="28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52463" y="5691188"/>
            <a:ext cx="5535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1" tIns="45711" rIns="91421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pPr eaLnBrk="1" hangingPunct="1"/>
            <a:r>
              <a:rPr lang="el-GR" altLang="el-GR" sz="1400" b="1">
                <a:solidFill>
                  <a:schemeClr val="tx2"/>
                </a:solidFill>
                <a:latin typeface="Garamond" pitchFamily="18" charset="0"/>
              </a:rPr>
              <a:t>Πηγή</a:t>
            </a:r>
            <a:r>
              <a:rPr lang="en-US" altLang="el-GR" sz="1400" b="1">
                <a:solidFill>
                  <a:schemeClr val="tx2"/>
                </a:solidFill>
                <a:latin typeface="Garamond" pitchFamily="18" charset="0"/>
              </a:rPr>
              <a:t>: Open Doors Report (2016), Institute of International Education</a:t>
            </a:r>
            <a:endParaRPr lang="el-GR" altLang="el-GR" sz="1400" b="1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73188" y="2422525"/>
            <a:ext cx="91440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11" rIns="91421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88" y="2732088"/>
            <a:ext cx="914400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11" rIns="91421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3411538" y="2611438"/>
            <a:ext cx="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11" rIns="91421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3411538" y="2606675"/>
            <a:ext cx="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11" rIns="91421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endParaRPr lang="el-GR" altLang="el-GR"/>
          </a:p>
        </p:txBody>
      </p:sp>
      <p:pic>
        <p:nvPicPr>
          <p:cNvPr id="11270" name="Picture 15" descr="http://www.educationusa.info/conferences/stock_photos/content/bin/images/large/Aerial_of_Texas_Univ._Autin_camp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22250"/>
            <a:ext cx="4371975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7" descr="http://www.educationusa.info/conferences/stock_photos/content/bin/images/large/GeorgetownUniversit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3767138"/>
            <a:ext cx="377983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1" descr="http://www.educationusa.info/conferences/stock_photos/content/bin/images/large/GeorgetownUniversity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613" y="222250"/>
            <a:ext cx="24733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514725"/>
            <a:ext cx="2473325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7772400" cy="5029200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ΓΕΝΙΚΕΣ ΠΛΗΡΟΦΟΡΙΕΣ ΓΙΑ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ΜΕΤΑΠΤΥΧΙΑΚΕΣ ΣΠΟΥΔΕΣ (1)</a:t>
            </a:r>
          </a:p>
          <a:p>
            <a:pPr lvl="1" eaLnBrk="1" hangingPunct="1"/>
            <a:endParaRPr lang="el-GR" altLang="el-GR" sz="34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 δίπλωμα 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Master’s</a:t>
            </a:r>
          </a:p>
          <a:p>
            <a:pPr lvl="2" eaLnBrk="1" hangingPunct="1"/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Master of Arts (M.A.)</a:t>
            </a:r>
          </a:p>
          <a:p>
            <a:pPr lvl="2" eaLnBrk="1" hangingPunct="1"/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Master of Science (M.S.)</a:t>
            </a:r>
          </a:p>
          <a:p>
            <a:pPr lvl="2" eaLnBrk="1" hangingPunct="1"/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M.Arch, LLM, MBA, MSM, M.Acc, M.Eng</a:t>
            </a:r>
            <a:endParaRPr lang="el-GR" altLang="el-GR" sz="28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Ακαδημαϊκοί και επαγγελματικοί τίτλοι 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Master</a:t>
            </a:r>
          </a:p>
          <a:p>
            <a:pPr lvl="2" eaLnBrk="1" hangingPunct="1"/>
            <a:endParaRPr lang="en-US" altLang="el-GR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250825" y="1628775"/>
            <a:ext cx="7772400" cy="495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 διδακτορικό </a:t>
            </a:r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(Ph.D.)</a:t>
            </a:r>
          </a:p>
          <a:p>
            <a:pPr lvl="2" eaLnBrk="1" hangingPunct="1"/>
            <a:r>
              <a:rPr lang="en-US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(D.B.A., Ed.D.)</a:t>
            </a:r>
          </a:p>
          <a:p>
            <a:pPr lvl="1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Διάφορα</a:t>
            </a:r>
          </a:p>
          <a:p>
            <a:pPr lvl="2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Διάρκεια Σπουδών</a:t>
            </a:r>
          </a:p>
          <a:p>
            <a:pPr lvl="2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Ακαδημαϊκό έτος</a:t>
            </a:r>
          </a:p>
          <a:p>
            <a:pPr lvl="2" eaLnBrk="1" hangingPunct="1"/>
            <a:r>
              <a:rPr lang="el-GR" altLang="el-GR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Πολιτειακά/Ιδιωτικά ΑΕΙ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l-GR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-11113" y="115888"/>
            <a:ext cx="7924801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1" tIns="45711" rIns="91421" bIns="45711">
            <a:spAutoFit/>
          </a:bodyPr>
          <a:lstStyle>
            <a:lvl1pPr marL="330200" indent="-3302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pPr eaLnBrk="1" hangingPunct="1">
              <a:spcBef>
                <a:spcPts val="488"/>
              </a:spcBef>
              <a:buClr>
                <a:schemeClr val="tx1"/>
              </a:buClr>
              <a:buSzPct val="100000"/>
            </a:pPr>
            <a:r>
              <a:rPr lang="en-US" altLang="el-GR" sz="3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  <a:sym typeface="Calibri" pitchFamily="34" charset="0"/>
              </a:rPr>
              <a:t>	</a:t>
            </a:r>
            <a:r>
              <a:rPr lang="el-GR" altLang="el-GR" sz="3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  <a:sym typeface="Calibri" pitchFamily="34" charset="0"/>
              </a:rPr>
              <a:t>ΓΕΝΙΚΕΣ ΠΛΗΡΟΦΟΡΙΕΣ ΓΙΑ</a:t>
            </a:r>
            <a:r>
              <a:rPr lang="en-US" altLang="el-GR" sz="3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l-GR" altLang="el-GR" sz="3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  <a:sym typeface="Calibri" pitchFamily="34" charset="0"/>
              </a:rPr>
              <a:t>ΜΕΤΑΠΤΥΧΙΑΚΕΣ ΣΠΟΥΔΕΣ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_NewEdUSA_Logo_Page">
  <a:themeElements>
    <a:clrScheme name="Default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65022" tIns="65022" rIns="65022" bIns="65022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65022" tIns="65022" rIns="65022" bIns="65022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2014_NewEdUSA_Logo_Page</Template>
  <TotalTime>2458</TotalTime>
  <Words>245</Words>
  <Application>Microsoft Office PowerPoint</Application>
  <PresentationFormat>Letter (8,5x11 ίντσες)</PresentationFormat>
  <Paragraphs>85</Paragraphs>
  <Slides>15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2014_NewEdUSA_Logo_Page</vt:lpstr>
      <vt:lpstr>Διαφάνεια 1</vt:lpstr>
      <vt:lpstr>Διαφάνεια 2</vt:lpstr>
      <vt:lpstr>Διαφάνεια 3</vt:lpstr>
      <vt:lpstr>Διαφάνεια 4</vt:lpstr>
      <vt:lpstr>Διαφάνεια 5</vt:lpstr>
      <vt:lpstr>INTERNATIONAL STUDENT OVERVIEW 2015-2016</vt:lpstr>
      <vt:lpstr>Διαφάνεια 7</vt:lpstr>
      <vt:lpstr>Διαφάνεια 8</vt:lpstr>
      <vt:lpstr>Διαφάνεια 9</vt:lpstr>
      <vt:lpstr>ΑΠΑΡΑΙΤΗΤΑ ΔΙΚΑΙΟΛΟΓΗΤΙΚΑ ΓΙΑ  ΑΠΟΔΟΧΗ</vt:lpstr>
      <vt:lpstr>ΧΡΗΜΑΤΟΔΟΤΗΣΗ ΣΠΟΥΔΩΝ (Ενδεικτικό κόστος ανά κατηγορία για το ακαδημαϊκό έτος 2015-2016)</vt:lpstr>
      <vt:lpstr>ΟΙΚΟΝΟΜΙΚΗ ΒΟΗΘΕΙΑ/ΥΠΟΤΡΟΦΙΕΣ</vt:lpstr>
      <vt:lpstr>ΧΡΟΝΟΔΙΑΓΡΑΜΜΑ (1ο) </vt:lpstr>
      <vt:lpstr>ΧΡΟΝΟΔΙΑΓΡΑΜΜΑ (2ο) </vt:lpstr>
      <vt:lpstr>Διαφάνεια 15</vt:lpstr>
    </vt:vector>
  </TitlesOfParts>
  <Company>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in the  United States of America</dc:title>
  <dc:creator>Nicholas Tourides</dc:creator>
  <cp:lastModifiedBy>marianna</cp:lastModifiedBy>
  <cp:revision>254</cp:revision>
  <cp:lastPrinted>2015-05-19T09:07:23Z</cp:lastPrinted>
  <dcterms:created xsi:type="dcterms:W3CDTF">2003-03-09T16:53:21Z</dcterms:created>
  <dcterms:modified xsi:type="dcterms:W3CDTF">2017-03-28T06:27:43Z</dcterms:modified>
</cp:coreProperties>
</file>