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heme/themeOverride3.xml" ContentType="application/vnd.openxmlformats-officedocument.themeOverr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heme/themeOverride6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7.xml" ContentType="application/vnd.openxmlformats-officedocument.themeOverr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5.xml" ContentType="application/vnd.openxmlformats-officedocument.presentationml.notesSl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10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7" r:id="rId1"/>
    <p:sldMasterId id="2147483980" r:id="rId2"/>
  </p:sldMasterIdLst>
  <p:notesMasterIdLst>
    <p:notesMasterId r:id="rId43"/>
  </p:notesMasterIdLst>
  <p:handoutMasterIdLst>
    <p:handoutMasterId r:id="rId44"/>
  </p:handoutMasterIdLst>
  <p:sldIdLst>
    <p:sldId id="257" r:id="rId3"/>
    <p:sldId id="393" r:id="rId4"/>
    <p:sldId id="400" r:id="rId5"/>
    <p:sldId id="366" r:id="rId6"/>
    <p:sldId id="386" r:id="rId7"/>
    <p:sldId id="403" r:id="rId8"/>
    <p:sldId id="402" r:id="rId9"/>
    <p:sldId id="407" r:id="rId10"/>
    <p:sldId id="408" r:id="rId11"/>
    <p:sldId id="389" r:id="rId12"/>
    <p:sldId id="409" r:id="rId13"/>
    <p:sldId id="390" r:id="rId14"/>
    <p:sldId id="413" r:id="rId15"/>
    <p:sldId id="404" r:id="rId16"/>
    <p:sldId id="349" r:id="rId17"/>
    <p:sldId id="382" r:id="rId18"/>
    <p:sldId id="383" r:id="rId19"/>
    <p:sldId id="410" r:id="rId20"/>
    <p:sldId id="411" r:id="rId21"/>
    <p:sldId id="412" r:id="rId22"/>
    <p:sldId id="259" r:id="rId23"/>
    <p:sldId id="398" r:id="rId24"/>
    <p:sldId id="377" r:id="rId25"/>
    <p:sldId id="414" r:id="rId26"/>
    <p:sldId id="274" r:id="rId27"/>
    <p:sldId id="406" r:id="rId28"/>
    <p:sldId id="396" r:id="rId29"/>
    <p:sldId id="392" r:id="rId30"/>
    <p:sldId id="405" r:id="rId31"/>
    <p:sldId id="380" r:id="rId32"/>
    <p:sldId id="384" r:id="rId33"/>
    <p:sldId id="381" r:id="rId34"/>
    <p:sldId id="385" r:id="rId35"/>
    <p:sldId id="397" r:id="rId36"/>
    <p:sldId id="387" r:id="rId37"/>
    <p:sldId id="391" r:id="rId38"/>
    <p:sldId id="395" r:id="rId39"/>
    <p:sldId id="378" r:id="rId40"/>
    <p:sldId id="379" r:id="rId41"/>
    <p:sldId id="375" r:id="rId42"/>
  </p:sldIdLst>
  <p:sldSz cx="9144000" cy="6858000" type="screen4x3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nos P.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1D24"/>
    <a:srgbClr val="D04E4E"/>
    <a:srgbClr val="D2A4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586" autoAdjust="0"/>
  </p:normalViewPr>
  <p:slideViewPr>
    <p:cSldViewPr snapToGrid="0">
      <p:cViewPr varScale="1">
        <p:scale>
          <a:sx n="74" d="100"/>
          <a:sy n="74" d="100"/>
        </p:scale>
        <p:origin x="-124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296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32.pn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hyperlink" Target="praktiki.teicrete.gr" TargetMode="External"/><Relationship Id="rId7" Type="http://schemas.openxmlformats.org/officeDocument/2006/relationships/image" Target="../media/image56.png"/><Relationship Id="rId2" Type="http://schemas.openxmlformats.org/officeDocument/2006/relationships/hyperlink" Target="https://career.teicrete.gr/" TargetMode="External"/><Relationship Id="rId1" Type="http://schemas.openxmlformats.org/officeDocument/2006/relationships/hyperlink" Target="dasta.teicrete.gr" TargetMode="Externa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hyperlink" Target="moke.teicrete.gr" TargetMode="External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image" Target="../media/image102.jpeg"/><Relationship Id="rId1" Type="http://schemas.openxmlformats.org/officeDocument/2006/relationships/image" Target="../media/image101.jpeg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jpeg"/><Relationship Id="rId1" Type="http://schemas.openxmlformats.org/officeDocument/2006/relationships/image" Target="../media/image108.png"/><Relationship Id="rId6" Type="http://schemas.openxmlformats.org/officeDocument/2006/relationships/image" Target="../media/image113.pn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32.pn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hyperlink" Target="https://career.teicrete.gr/" TargetMode="External"/><Relationship Id="rId7" Type="http://schemas.openxmlformats.org/officeDocument/2006/relationships/hyperlink" Target="moke.teicrete.gr" TargetMode="External"/><Relationship Id="rId2" Type="http://schemas.openxmlformats.org/officeDocument/2006/relationships/image" Target="../media/image54.png"/><Relationship Id="rId1" Type="http://schemas.openxmlformats.org/officeDocument/2006/relationships/hyperlink" Target="dasta.teicrete.gr" TargetMode="External"/><Relationship Id="rId6" Type="http://schemas.openxmlformats.org/officeDocument/2006/relationships/image" Target="../media/image56.png"/><Relationship Id="rId5" Type="http://schemas.openxmlformats.org/officeDocument/2006/relationships/hyperlink" Target="praktiki.teicrete.gr" TargetMode="External"/><Relationship Id="rId4" Type="http://schemas.openxmlformats.org/officeDocument/2006/relationships/image" Target="../media/image55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image" Target="../media/image102.jpeg"/><Relationship Id="rId1" Type="http://schemas.openxmlformats.org/officeDocument/2006/relationships/image" Target="../media/image101.jpeg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jpeg"/><Relationship Id="rId1" Type="http://schemas.openxmlformats.org/officeDocument/2006/relationships/image" Target="../media/image108.png"/><Relationship Id="rId6" Type="http://schemas.openxmlformats.org/officeDocument/2006/relationships/image" Target="../media/image113.pn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#5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165ED5-83C2-4DE3-88B5-920B9DABA6C5}" type="doc">
      <dgm:prSet loTypeId="urn:microsoft.com/office/officeart/2005/8/layout/vList4" loCatId="list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l-GR"/>
        </a:p>
      </dgm:t>
    </dgm:pt>
    <dgm:pt modelId="{F496FAD7-3D03-4EA1-B54D-63534DAB4FB7}">
      <dgm:prSet phldrT="[Κείμενο]"/>
      <dgm:spPr/>
      <dgm:t>
        <a:bodyPr/>
        <a:lstStyle/>
        <a:p>
          <a:r>
            <a:rPr lang="el-GR" b="1" dirty="0" smtClean="0"/>
            <a:t>Σχολή Διοίκησης και Οικονομίας</a:t>
          </a:r>
          <a:endParaRPr lang="el-GR" dirty="0"/>
        </a:p>
      </dgm:t>
    </dgm:pt>
    <dgm:pt modelId="{2DAEFE06-E5F6-4A18-8D5C-F59A1C2FB6A7}" type="parTrans" cxnId="{8A0994CC-8894-4814-B07B-1FD8E84992EB}">
      <dgm:prSet/>
      <dgm:spPr/>
      <dgm:t>
        <a:bodyPr/>
        <a:lstStyle/>
        <a:p>
          <a:endParaRPr lang="el-GR"/>
        </a:p>
      </dgm:t>
    </dgm:pt>
    <dgm:pt modelId="{027DAA93-DC92-416E-867F-9E0CBA3EEC5E}" type="sibTrans" cxnId="{8A0994CC-8894-4814-B07B-1FD8E84992EB}">
      <dgm:prSet/>
      <dgm:spPr/>
      <dgm:t>
        <a:bodyPr/>
        <a:lstStyle/>
        <a:p>
          <a:endParaRPr lang="el-GR"/>
        </a:p>
      </dgm:t>
    </dgm:pt>
    <dgm:pt modelId="{AF60BC40-A473-4CDD-BD7B-8D0554E84CE7}">
      <dgm:prSet phldrT="[Κείμενο]"/>
      <dgm:spPr/>
      <dgm:t>
        <a:bodyPr/>
        <a:lstStyle/>
        <a:p>
          <a:r>
            <a:rPr lang="el-GR" dirty="0" smtClean="0"/>
            <a:t> Τμήμα Διοίκησης Επιχειρήσεων Ηράκλειο</a:t>
          </a:r>
          <a:endParaRPr lang="el-GR" dirty="0"/>
        </a:p>
      </dgm:t>
    </dgm:pt>
    <dgm:pt modelId="{16E93C1B-C29E-489A-ADF9-94D483FD2170}" type="parTrans" cxnId="{3EBD7355-1EAB-4F35-AA71-E61EA466183B}">
      <dgm:prSet/>
      <dgm:spPr/>
      <dgm:t>
        <a:bodyPr/>
        <a:lstStyle/>
        <a:p>
          <a:endParaRPr lang="el-GR"/>
        </a:p>
      </dgm:t>
    </dgm:pt>
    <dgm:pt modelId="{6F51784C-9DF8-49AA-93FD-839148A0B300}" type="sibTrans" cxnId="{3EBD7355-1EAB-4F35-AA71-E61EA466183B}">
      <dgm:prSet/>
      <dgm:spPr/>
      <dgm:t>
        <a:bodyPr/>
        <a:lstStyle/>
        <a:p>
          <a:endParaRPr lang="el-GR"/>
        </a:p>
      </dgm:t>
    </dgm:pt>
    <dgm:pt modelId="{D459054B-680D-4C40-9169-9823D240D68C}">
      <dgm:prSet phldrT="[Κείμενο]"/>
      <dgm:spPr/>
      <dgm:t>
        <a:bodyPr/>
        <a:lstStyle/>
        <a:p>
          <a:r>
            <a:rPr lang="el-GR" dirty="0" smtClean="0"/>
            <a:t> Τμήμα Διοίκησης Επιχειρήσεων Άγιος Νικόλαος</a:t>
          </a:r>
          <a:endParaRPr lang="el-GR" dirty="0"/>
        </a:p>
      </dgm:t>
    </dgm:pt>
    <dgm:pt modelId="{821DA2FB-C28A-4DB6-8C26-A20B2D33926B}" type="parTrans" cxnId="{132BB0C8-64CC-4A9D-893E-C74116B17622}">
      <dgm:prSet/>
      <dgm:spPr/>
      <dgm:t>
        <a:bodyPr/>
        <a:lstStyle/>
        <a:p>
          <a:endParaRPr lang="el-GR"/>
        </a:p>
      </dgm:t>
    </dgm:pt>
    <dgm:pt modelId="{B4A53C65-5D9E-42A7-9933-7AAEEE5FEECB}" type="sibTrans" cxnId="{132BB0C8-64CC-4A9D-893E-C74116B17622}">
      <dgm:prSet/>
      <dgm:spPr/>
      <dgm:t>
        <a:bodyPr/>
        <a:lstStyle/>
        <a:p>
          <a:endParaRPr lang="el-GR"/>
        </a:p>
      </dgm:t>
    </dgm:pt>
    <dgm:pt modelId="{E3A0A99E-7CD3-4760-A064-3B629C97AB43}">
      <dgm:prSet phldrT="[Κείμενο]"/>
      <dgm:spPr/>
      <dgm:t>
        <a:bodyPr/>
        <a:lstStyle/>
        <a:p>
          <a:r>
            <a:rPr lang="el-GR" b="1" dirty="0" smtClean="0"/>
            <a:t>Σχολή Επαγγελμάτων Υγείας και Πρόνοιας</a:t>
          </a:r>
          <a:endParaRPr lang="el-GR" dirty="0"/>
        </a:p>
      </dgm:t>
    </dgm:pt>
    <dgm:pt modelId="{EDAEEB00-4285-4380-8078-1D0D09FBB01D}" type="parTrans" cxnId="{BE8B1635-D4BF-4417-B8FB-106FEDDC9637}">
      <dgm:prSet/>
      <dgm:spPr/>
      <dgm:t>
        <a:bodyPr/>
        <a:lstStyle/>
        <a:p>
          <a:endParaRPr lang="el-GR"/>
        </a:p>
      </dgm:t>
    </dgm:pt>
    <dgm:pt modelId="{B7169B40-F51C-4196-B574-3D80EEFEA63F}" type="sibTrans" cxnId="{BE8B1635-D4BF-4417-B8FB-106FEDDC9637}">
      <dgm:prSet/>
      <dgm:spPr/>
      <dgm:t>
        <a:bodyPr/>
        <a:lstStyle/>
        <a:p>
          <a:endParaRPr lang="el-GR"/>
        </a:p>
      </dgm:t>
    </dgm:pt>
    <dgm:pt modelId="{E4031440-7A96-4B5B-8555-9514842D4B8E}">
      <dgm:prSet phldrT="[Κείμενο]"/>
      <dgm:spPr/>
      <dgm:t>
        <a:bodyPr/>
        <a:lstStyle/>
        <a:p>
          <a:r>
            <a:rPr lang="el-GR" dirty="0" smtClean="0"/>
            <a:t>Τμήμα Κοινωνικής Εργασίας</a:t>
          </a:r>
          <a:endParaRPr lang="el-GR" dirty="0"/>
        </a:p>
      </dgm:t>
    </dgm:pt>
    <dgm:pt modelId="{4015A989-A32D-4A24-AB22-3BD2B15D0C4A}" type="parTrans" cxnId="{D8FB9B03-E57B-48E9-8868-A00889D5A78B}">
      <dgm:prSet/>
      <dgm:spPr/>
      <dgm:t>
        <a:bodyPr/>
        <a:lstStyle/>
        <a:p>
          <a:endParaRPr lang="el-GR"/>
        </a:p>
      </dgm:t>
    </dgm:pt>
    <dgm:pt modelId="{D1CCA787-5099-43F7-B020-228E9F2D75A0}" type="sibTrans" cxnId="{D8FB9B03-E57B-48E9-8868-A00889D5A78B}">
      <dgm:prSet/>
      <dgm:spPr/>
      <dgm:t>
        <a:bodyPr/>
        <a:lstStyle/>
        <a:p>
          <a:endParaRPr lang="el-GR"/>
        </a:p>
      </dgm:t>
    </dgm:pt>
    <dgm:pt modelId="{B6FF43A0-EFF4-4940-8C74-91FCF31CC8EF}">
      <dgm:prSet phldrT="[Κείμενο]"/>
      <dgm:spPr/>
      <dgm:t>
        <a:bodyPr/>
        <a:lstStyle/>
        <a:p>
          <a:r>
            <a:rPr lang="el-GR" dirty="0" smtClean="0"/>
            <a:t>Τμήμα Νοσηλευτικής</a:t>
          </a:r>
          <a:endParaRPr lang="el-GR" dirty="0"/>
        </a:p>
      </dgm:t>
    </dgm:pt>
    <dgm:pt modelId="{D3BB5901-5B3D-4773-8619-263E491ADF8F}" type="parTrans" cxnId="{DA5ABB3F-BD7D-4BB7-8417-3C0EA39C4A12}">
      <dgm:prSet/>
      <dgm:spPr/>
      <dgm:t>
        <a:bodyPr/>
        <a:lstStyle/>
        <a:p>
          <a:endParaRPr lang="el-GR"/>
        </a:p>
      </dgm:t>
    </dgm:pt>
    <dgm:pt modelId="{88977CE7-A030-4D6A-A585-025D8EF7D582}" type="sibTrans" cxnId="{DA5ABB3F-BD7D-4BB7-8417-3C0EA39C4A12}">
      <dgm:prSet/>
      <dgm:spPr/>
      <dgm:t>
        <a:bodyPr/>
        <a:lstStyle/>
        <a:p>
          <a:endParaRPr lang="el-GR"/>
        </a:p>
      </dgm:t>
    </dgm:pt>
    <dgm:pt modelId="{6F59B890-0A04-4D2A-BA13-02E900661671}">
      <dgm:prSet phldrT="[Κείμενο]"/>
      <dgm:spPr/>
      <dgm:t>
        <a:bodyPr/>
        <a:lstStyle/>
        <a:p>
          <a:r>
            <a:rPr lang="el-GR" b="1" dirty="0" smtClean="0"/>
            <a:t>Σχολή Εφαρμοσμένων Επιστημών (Χανιά &amp; Ρέθυμνο)</a:t>
          </a:r>
          <a:endParaRPr lang="el-GR" dirty="0"/>
        </a:p>
      </dgm:t>
    </dgm:pt>
    <dgm:pt modelId="{6990FA03-E457-4279-9B7A-68C7B3CA885B}" type="parTrans" cxnId="{AC412EF9-7B65-4253-840F-4700B3814E56}">
      <dgm:prSet/>
      <dgm:spPr/>
      <dgm:t>
        <a:bodyPr/>
        <a:lstStyle/>
        <a:p>
          <a:endParaRPr lang="el-GR"/>
        </a:p>
      </dgm:t>
    </dgm:pt>
    <dgm:pt modelId="{DEC124B1-4D32-41E0-89D9-8D4984A787E1}" type="sibTrans" cxnId="{AC412EF9-7B65-4253-840F-4700B3814E56}">
      <dgm:prSet/>
      <dgm:spPr/>
      <dgm:t>
        <a:bodyPr/>
        <a:lstStyle/>
        <a:p>
          <a:endParaRPr lang="el-GR"/>
        </a:p>
      </dgm:t>
    </dgm:pt>
    <dgm:pt modelId="{3537CD54-1D00-44C8-9527-3F99700B5F31}">
      <dgm:prSet phldrT="[Κείμενο]"/>
      <dgm:spPr/>
      <dgm:t>
        <a:bodyPr/>
        <a:lstStyle/>
        <a:p>
          <a:r>
            <a:rPr lang="el-GR" dirty="0" smtClean="0"/>
            <a:t>Τμήμα Ηλεκτρονικών Μηχανικών ΤΕ</a:t>
          </a:r>
          <a:endParaRPr lang="el-GR" dirty="0"/>
        </a:p>
      </dgm:t>
    </dgm:pt>
    <dgm:pt modelId="{343B2B68-0AE4-4E1F-BE2C-F8793B6AF09C}" type="parTrans" cxnId="{BF29E6D9-AF0E-4779-A8D9-0B6ECE0F3B84}">
      <dgm:prSet/>
      <dgm:spPr/>
      <dgm:t>
        <a:bodyPr/>
        <a:lstStyle/>
        <a:p>
          <a:endParaRPr lang="el-GR"/>
        </a:p>
      </dgm:t>
    </dgm:pt>
    <dgm:pt modelId="{2EB06052-0B81-4510-8B39-72E67DD27892}" type="sibTrans" cxnId="{BF29E6D9-AF0E-4779-A8D9-0B6ECE0F3B84}">
      <dgm:prSet/>
      <dgm:spPr/>
      <dgm:t>
        <a:bodyPr/>
        <a:lstStyle/>
        <a:p>
          <a:endParaRPr lang="el-GR"/>
        </a:p>
      </dgm:t>
    </dgm:pt>
    <dgm:pt modelId="{3B3FB09B-E5CE-44E8-B83D-749EE035D9E3}">
      <dgm:prSet phldrT="[Κείμενο]"/>
      <dgm:spPr/>
      <dgm:t>
        <a:bodyPr/>
        <a:lstStyle/>
        <a:p>
          <a:r>
            <a:rPr lang="el-GR" dirty="0" smtClean="0"/>
            <a:t>Τμήμα Μηχανικών Μουσικής Τεχνολογίας και Ακουστικής ΤΕ</a:t>
          </a:r>
          <a:endParaRPr lang="el-GR" dirty="0"/>
        </a:p>
      </dgm:t>
    </dgm:pt>
    <dgm:pt modelId="{25EFC960-5796-4664-85A5-AB5CB97D6BB6}" type="parTrans" cxnId="{D95D0B8C-D5D6-4E7E-A387-D4386DFF93A1}">
      <dgm:prSet/>
      <dgm:spPr/>
      <dgm:t>
        <a:bodyPr/>
        <a:lstStyle/>
        <a:p>
          <a:endParaRPr lang="el-GR"/>
        </a:p>
      </dgm:t>
    </dgm:pt>
    <dgm:pt modelId="{EB2E54D2-0028-4459-971E-78360026E526}" type="sibTrans" cxnId="{D95D0B8C-D5D6-4E7E-A387-D4386DFF93A1}">
      <dgm:prSet/>
      <dgm:spPr/>
      <dgm:t>
        <a:bodyPr/>
        <a:lstStyle/>
        <a:p>
          <a:endParaRPr lang="el-GR"/>
        </a:p>
      </dgm:t>
    </dgm:pt>
    <dgm:pt modelId="{909812E4-CE37-4FFA-AB20-26653D907DAD}">
      <dgm:prSet phldrT="[Κείμενο]"/>
      <dgm:spPr/>
      <dgm:t>
        <a:bodyPr/>
        <a:lstStyle/>
        <a:p>
          <a:r>
            <a:rPr lang="el-GR" dirty="0" smtClean="0"/>
            <a:t> Τμήμα Λογιστικής και Χρηματοοικονομικής</a:t>
          </a:r>
          <a:endParaRPr lang="el-GR" dirty="0"/>
        </a:p>
      </dgm:t>
    </dgm:pt>
    <dgm:pt modelId="{B1481DAC-385A-49B4-85A7-4F8708A2B28C}" type="parTrans" cxnId="{059D1C8B-02D4-4207-83EE-B535013D7EB9}">
      <dgm:prSet/>
      <dgm:spPr/>
      <dgm:t>
        <a:bodyPr/>
        <a:lstStyle/>
        <a:p>
          <a:endParaRPr lang="el-GR"/>
        </a:p>
      </dgm:t>
    </dgm:pt>
    <dgm:pt modelId="{0FB7340C-9A42-4C81-A3D7-6FE7A8AACA34}" type="sibTrans" cxnId="{059D1C8B-02D4-4207-83EE-B535013D7EB9}">
      <dgm:prSet/>
      <dgm:spPr/>
      <dgm:t>
        <a:bodyPr/>
        <a:lstStyle/>
        <a:p>
          <a:endParaRPr lang="el-GR"/>
        </a:p>
      </dgm:t>
    </dgm:pt>
    <dgm:pt modelId="{7945F13E-21A4-4E7A-9B6F-4E017F53FD59}">
      <dgm:prSet phldrT="[Κείμενο]"/>
      <dgm:spPr/>
      <dgm:t>
        <a:bodyPr/>
        <a:lstStyle/>
        <a:p>
          <a:r>
            <a:rPr lang="el-GR" dirty="0" smtClean="0"/>
            <a:t>Τμήμα Μηχανικών Φυσικών Πόρων και Περιβάλλοντος ΤΕ</a:t>
          </a:r>
          <a:endParaRPr lang="el-GR" dirty="0"/>
        </a:p>
      </dgm:t>
    </dgm:pt>
    <dgm:pt modelId="{2F3F300B-07F7-4C17-B989-27BA7DD28FE6}" type="parTrans" cxnId="{244A206D-2B67-4300-97DC-771409786EB4}">
      <dgm:prSet/>
      <dgm:spPr/>
      <dgm:t>
        <a:bodyPr/>
        <a:lstStyle/>
        <a:p>
          <a:endParaRPr lang="el-GR"/>
        </a:p>
      </dgm:t>
    </dgm:pt>
    <dgm:pt modelId="{4AE2D68E-47F8-41D9-8320-CCC275E1B1CB}" type="sibTrans" cxnId="{244A206D-2B67-4300-97DC-771409786EB4}">
      <dgm:prSet/>
      <dgm:spPr/>
      <dgm:t>
        <a:bodyPr/>
        <a:lstStyle/>
        <a:p>
          <a:endParaRPr lang="el-GR"/>
        </a:p>
      </dgm:t>
    </dgm:pt>
    <dgm:pt modelId="{24A27DEA-8C47-4CA3-839B-19FDBDC24139}">
      <dgm:prSet/>
      <dgm:spPr/>
      <dgm:t>
        <a:bodyPr/>
        <a:lstStyle/>
        <a:p>
          <a:r>
            <a:rPr lang="el-GR" b="1" dirty="0" smtClean="0"/>
            <a:t>Σχολή Τεχνολογίας Γεωπονίας &amp; Τεχνολογίας Τροφίμων</a:t>
          </a:r>
          <a:endParaRPr lang="el-GR" dirty="0"/>
        </a:p>
      </dgm:t>
    </dgm:pt>
    <dgm:pt modelId="{4898F23B-79DE-4409-9677-7F20EAA5F00B}" type="parTrans" cxnId="{4AC38206-4CE1-449B-9202-6E16AE33E24E}">
      <dgm:prSet/>
      <dgm:spPr/>
      <dgm:t>
        <a:bodyPr/>
        <a:lstStyle/>
        <a:p>
          <a:endParaRPr lang="el-GR"/>
        </a:p>
      </dgm:t>
    </dgm:pt>
    <dgm:pt modelId="{E3915687-53F4-4B17-88C7-1341A7EC5F61}" type="sibTrans" cxnId="{4AC38206-4CE1-449B-9202-6E16AE33E24E}">
      <dgm:prSet/>
      <dgm:spPr/>
      <dgm:t>
        <a:bodyPr/>
        <a:lstStyle/>
        <a:p>
          <a:endParaRPr lang="el-GR"/>
        </a:p>
      </dgm:t>
    </dgm:pt>
    <dgm:pt modelId="{EB5D922B-5559-4A86-897E-5517E30F0F36}">
      <dgm:prSet/>
      <dgm:spPr/>
      <dgm:t>
        <a:bodyPr/>
        <a:lstStyle/>
        <a:p>
          <a:r>
            <a:rPr lang="el-GR" dirty="0" smtClean="0"/>
            <a:t>Τμήμα Ηλεκτρολόγων Μηχανικών ΤΕ</a:t>
          </a:r>
          <a:endParaRPr lang="el-GR" dirty="0"/>
        </a:p>
      </dgm:t>
    </dgm:pt>
    <dgm:pt modelId="{7463D21B-1A8E-4564-A240-119D0884FF4A}" type="parTrans" cxnId="{FB1307C9-C478-4653-8275-4083996DF022}">
      <dgm:prSet/>
      <dgm:spPr/>
      <dgm:t>
        <a:bodyPr/>
        <a:lstStyle/>
        <a:p>
          <a:endParaRPr lang="el-GR"/>
        </a:p>
      </dgm:t>
    </dgm:pt>
    <dgm:pt modelId="{EAA20C6F-0567-4CCA-A5BE-34035852532E}" type="sibTrans" cxnId="{FB1307C9-C478-4653-8275-4083996DF022}">
      <dgm:prSet/>
      <dgm:spPr/>
      <dgm:t>
        <a:bodyPr/>
        <a:lstStyle/>
        <a:p>
          <a:endParaRPr lang="el-GR"/>
        </a:p>
      </dgm:t>
    </dgm:pt>
    <dgm:pt modelId="{2F8B1016-E441-4ABC-B8CE-044AE76CDFB4}">
      <dgm:prSet/>
      <dgm:spPr/>
      <dgm:t>
        <a:bodyPr/>
        <a:lstStyle/>
        <a:p>
          <a:r>
            <a:rPr lang="el-GR" b="1" dirty="0" smtClean="0"/>
            <a:t>Σχολή Τεχνολογικών Εφαρμογών</a:t>
          </a:r>
          <a:endParaRPr lang="el-GR" dirty="0"/>
        </a:p>
      </dgm:t>
    </dgm:pt>
    <dgm:pt modelId="{0F6312E3-9199-491F-8B2B-AC1E3778E235}" type="parTrans" cxnId="{0B1F275F-2D24-4F14-9EF9-B5C7574D5D71}">
      <dgm:prSet/>
      <dgm:spPr/>
      <dgm:t>
        <a:bodyPr/>
        <a:lstStyle/>
        <a:p>
          <a:endParaRPr lang="el-GR"/>
        </a:p>
      </dgm:t>
    </dgm:pt>
    <dgm:pt modelId="{4C4D3650-E4D1-4FFD-A89C-401F88151F86}" type="sibTrans" cxnId="{0B1F275F-2D24-4F14-9EF9-B5C7574D5D71}">
      <dgm:prSet/>
      <dgm:spPr/>
      <dgm:t>
        <a:bodyPr/>
        <a:lstStyle/>
        <a:p>
          <a:endParaRPr lang="el-GR"/>
        </a:p>
      </dgm:t>
    </dgm:pt>
    <dgm:pt modelId="{827B12A0-0F98-4DD5-AA75-A0158365A968}">
      <dgm:prSet/>
      <dgm:spPr/>
      <dgm:t>
        <a:bodyPr/>
        <a:lstStyle/>
        <a:p>
          <a:r>
            <a:rPr lang="el-GR" dirty="0" smtClean="0"/>
            <a:t> Τμήμα Διατροφής και </a:t>
          </a:r>
          <a:r>
            <a:rPr lang="el-GR" dirty="0" err="1" smtClean="0"/>
            <a:t>Διαιτολογίας</a:t>
          </a:r>
          <a:endParaRPr lang="el-GR" dirty="0"/>
        </a:p>
      </dgm:t>
    </dgm:pt>
    <dgm:pt modelId="{D48AF5CF-ECE3-4E07-8CCC-08218159C5EE}" type="parTrans" cxnId="{8F412E87-8804-44A5-A627-AA81D6FCC08F}">
      <dgm:prSet/>
      <dgm:spPr/>
      <dgm:t>
        <a:bodyPr/>
        <a:lstStyle/>
        <a:p>
          <a:endParaRPr lang="el-GR"/>
        </a:p>
      </dgm:t>
    </dgm:pt>
    <dgm:pt modelId="{F42EA2BA-E081-44A1-AC2C-12C8F5FCDF55}" type="sibTrans" cxnId="{8F412E87-8804-44A5-A627-AA81D6FCC08F}">
      <dgm:prSet/>
      <dgm:spPr/>
      <dgm:t>
        <a:bodyPr/>
        <a:lstStyle/>
        <a:p>
          <a:endParaRPr lang="el-GR"/>
        </a:p>
      </dgm:t>
    </dgm:pt>
    <dgm:pt modelId="{CA8AE338-C7BD-4FCA-98FF-2FBC1043D18E}">
      <dgm:prSet/>
      <dgm:spPr/>
      <dgm:t>
        <a:bodyPr/>
        <a:lstStyle/>
        <a:p>
          <a:r>
            <a:rPr lang="el-GR" dirty="0" smtClean="0"/>
            <a:t> Τμήμα Τεχνολόγων Γεωπόνων</a:t>
          </a:r>
          <a:endParaRPr lang="el-GR" dirty="0"/>
        </a:p>
      </dgm:t>
    </dgm:pt>
    <dgm:pt modelId="{6F31D703-9070-4A31-81CF-A3B931A8CAF9}" type="parTrans" cxnId="{B8780FA0-D3A6-4C3D-A57E-AB12FB7F28E5}">
      <dgm:prSet/>
      <dgm:spPr/>
      <dgm:t>
        <a:bodyPr/>
        <a:lstStyle/>
        <a:p>
          <a:endParaRPr lang="el-GR"/>
        </a:p>
      </dgm:t>
    </dgm:pt>
    <dgm:pt modelId="{8B0AA079-62CA-402D-A56D-A218840F2BFE}" type="sibTrans" cxnId="{B8780FA0-D3A6-4C3D-A57E-AB12FB7F28E5}">
      <dgm:prSet/>
      <dgm:spPr/>
      <dgm:t>
        <a:bodyPr/>
        <a:lstStyle/>
        <a:p>
          <a:endParaRPr lang="el-GR"/>
        </a:p>
      </dgm:t>
    </dgm:pt>
    <dgm:pt modelId="{1B97FD03-FD1E-423B-B467-826FC6DA592F}">
      <dgm:prSet/>
      <dgm:spPr/>
      <dgm:t>
        <a:bodyPr/>
        <a:lstStyle/>
        <a:p>
          <a:r>
            <a:rPr lang="el-GR" dirty="0" smtClean="0"/>
            <a:t>Τμήμα Μηχανικών Πληροφορικής ΤΕ</a:t>
          </a:r>
          <a:endParaRPr lang="el-GR" dirty="0"/>
        </a:p>
      </dgm:t>
    </dgm:pt>
    <dgm:pt modelId="{086107BE-207F-4CAC-9968-EB1953540A10}" type="parTrans" cxnId="{6163163F-AF1B-4F13-A3C3-72C85020D024}">
      <dgm:prSet/>
      <dgm:spPr/>
      <dgm:t>
        <a:bodyPr/>
        <a:lstStyle/>
        <a:p>
          <a:endParaRPr lang="el-GR"/>
        </a:p>
      </dgm:t>
    </dgm:pt>
    <dgm:pt modelId="{869E1447-1166-4671-AC9C-507FDC9DAFB4}" type="sibTrans" cxnId="{6163163F-AF1B-4F13-A3C3-72C85020D024}">
      <dgm:prSet/>
      <dgm:spPr/>
      <dgm:t>
        <a:bodyPr/>
        <a:lstStyle/>
        <a:p>
          <a:endParaRPr lang="el-GR"/>
        </a:p>
      </dgm:t>
    </dgm:pt>
    <dgm:pt modelId="{061273AE-C8A5-46A3-90B1-23DEC61B8421}">
      <dgm:prSet/>
      <dgm:spPr/>
      <dgm:t>
        <a:bodyPr/>
        <a:lstStyle/>
        <a:p>
          <a:r>
            <a:rPr lang="el-GR" dirty="0" smtClean="0"/>
            <a:t>Τμήμα Μηχανολόγων Μηχανικών ΤΕ</a:t>
          </a:r>
          <a:endParaRPr lang="el-GR" dirty="0"/>
        </a:p>
      </dgm:t>
    </dgm:pt>
    <dgm:pt modelId="{1CF5A5D3-7B04-4164-BCA6-D1EB15C47AFA}" type="parTrans" cxnId="{C5917D65-0C3E-4C0F-B43B-1BE5C0204D59}">
      <dgm:prSet/>
      <dgm:spPr/>
      <dgm:t>
        <a:bodyPr/>
        <a:lstStyle/>
        <a:p>
          <a:endParaRPr lang="el-GR"/>
        </a:p>
      </dgm:t>
    </dgm:pt>
    <dgm:pt modelId="{241B28E3-7C2B-4FBB-A33C-DE1C70BCA4AB}" type="sibTrans" cxnId="{C5917D65-0C3E-4C0F-B43B-1BE5C0204D59}">
      <dgm:prSet/>
      <dgm:spPr/>
      <dgm:t>
        <a:bodyPr/>
        <a:lstStyle/>
        <a:p>
          <a:endParaRPr lang="el-GR"/>
        </a:p>
      </dgm:t>
    </dgm:pt>
    <dgm:pt modelId="{9D949B19-0FEE-4AE0-95E1-F4BE368397C9}" type="pres">
      <dgm:prSet presAssocID="{E7165ED5-83C2-4DE3-88B5-920B9DABA6C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935AA536-183B-46D1-A4ED-7F5BC961FE47}" type="pres">
      <dgm:prSet presAssocID="{F496FAD7-3D03-4EA1-B54D-63534DAB4FB7}" presName="comp" presStyleCnt="0"/>
      <dgm:spPr/>
      <dgm:t>
        <a:bodyPr/>
        <a:lstStyle/>
        <a:p>
          <a:endParaRPr lang="el-GR"/>
        </a:p>
      </dgm:t>
    </dgm:pt>
    <dgm:pt modelId="{E6E0C9A4-EE08-4D36-B06B-241EF614902C}" type="pres">
      <dgm:prSet presAssocID="{F496FAD7-3D03-4EA1-B54D-63534DAB4FB7}" presName="box" presStyleLbl="node1" presStyleIdx="0" presStyleCnt="5" custLinFactNeighborY="-58"/>
      <dgm:spPr/>
      <dgm:t>
        <a:bodyPr/>
        <a:lstStyle/>
        <a:p>
          <a:endParaRPr lang="el-GR"/>
        </a:p>
      </dgm:t>
    </dgm:pt>
    <dgm:pt modelId="{F2BCD202-1BB5-406E-A72E-7A0094F4B497}" type="pres">
      <dgm:prSet presAssocID="{F496FAD7-3D03-4EA1-B54D-63534DAB4FB7}" presName="img" presStyleLbl="fgImgPlace1" presStyleIdx="0" presStyleCnt="5"/>
      <dgm:spPr>
        <a:blipFill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/>
          </a:blip>
          <a:srcRect/>
          <a:stretch>
            <a:fillRect t="-9000" b="-9000"/>
          </a:stretch>
        </a:blipFill>
      </dgm:spPr>
      <dgm:t>
        <a:bodyPr/>
        <a:lstStyle/>
        <a:p>
          <a:endParaRPr lang="el-GR"/>
        </a:p>
      </dgm:t>
    </dgm:pt>
    <dgm:pt modelId="{72A8A0D4-5797-48D4-AA1A-66B0252ABE15}" type="pres">
      <dgm:prSet presAssocID="{F496FAD7-3D03-4EA1-B54D-63534DAB4FB7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A84B36A1-8482-4139-BE5B-5B95140494CD}" type="pres">
      <dgm:prSet presAssocID="{027DAA93-DC92-416E-867F-9E0CBA3EEC5E}" presName="spacer" presStyleCnt="0"/>
      <dgm:spPr/>
      <dgm:t>
        <a:bodyPr/>
        <a:lstStyle/>
        <a:p>
          <a:endParaRPr lang="el-GR"/>
        </a:p>
      </dgm:t>
    </dgm:pt>
    <dgm:pt modelId="{B0F8B193-413B-4622-9AE3-12414121F987}" type="pres">
      <dgm:prSet presAssocID="{24A27DEA-8C47-4CA3-839B-19FDBDC24139}" presName="comp" presStyleCnt="0"/>
      <dgm:spPr/>
      <dgm:t>
        <a:bodyPr/>
        <a:lstStyle/>
        <a:p>
          <a:endParaRPr lang="el-GR"/>
        </a:p>
      </dgm:t>
    </dgm:pt>
    <dgm:pt modelId="{62FF3480-ACC2-48C5-82B8-7D0F6670F91B}" type="pres">
      <dgm:prSet presAssocID="{24A27DEA-8C47-4CA3-839B-19FDBDC24139}" presName="box" presStyleLbl="node1" presStyleIdx="1" presStyleCnt="5"/>
      <dgm:spPr/>
      <dgm:t>
        <a:bodyPr/>
        <a:lstStyle/>
        <a:p>
          <a:endParaRPr lang="el-GR"/>
        </a:p>
      </dgm:t>
    </dgm:pt>
    <dgm:pt modelId="{986DEDF8-84B2-4CEA-990B-0A76F95DE13A}" type="pres">
      <dgm:prSet presAssocID="{24A27DEA-8C47-4CA3-839B-19FDBDC24139}" presName="img" presStyleLbl="fgImgPlace1" presStyleIdx="1" presStyleCnt="5"/>
      <dgm:spPr>
        <a:blipFill>
          <a:blip xmlns:r="http://schemas.openxmlformats.org/officeDocument/2006/relationships" r:embed="rId2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/>
          </a:blip>
          <a:srcRect/>
          <a:stretch>
            <a:fillRect t="-9000" b="-9000"/>
          </a:stretch>
        </a:blipFill>
      </dgm:spPr>
      <dgm:t>
        <a:bodyPr/>
        <a:lstStyle/>
        <a:p>
          <a:endParaRPr lang="el-GR"/>
        </a:p>
      </dgm:t>
    </dgm:pt>
    <dgm:pt modelId="{5F0F28BE-04E2-4C6D-9CA4-6019D60463B2}" type="pres">
      <dgm:prSet presAssocID="{24A27DEA-8C47-4CA3-839B-19FDBDC24139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4753E4A1-FD6E-4F7D-9980-5F3302268457}" type="pres">
      <dgm:prSet presAssocID="{E3915687-53F4-4B17-88C7-1341A7EC5F61}" presName="spacer" presStyleCnt="0"/>
      <dgm:spPr/>
      <dgm:t>
        <a:bodyPr/>
        <a:lstStyle/>
        <a:p>
          <a:endParaRPr lang="el-GR"/>
        </a:p>
      </dgm:t>
    </dgm:pt>
    <dgm:pt modelId="{8DC67ADD-3CA5-4B4F-AA1F-ACBC61475451}" type="pres">
      <dgm:prSet presAssocID="{2F8B1016-E441-4ABC-B8CE-044AE76CDFB4}" presName="comp" presStyleCnt="0"/>
      <dgm:spPr/>
      <dgm:t>
        <a:bodyPr/>
        <a:lstStyle/>
        <a:p>
          <a:endParaRPr lang="el-GR"/>
        </a:p>
      </dgm:t>
    </dgm:pt>
    <dgm:pt modelId="{A25645AE-70DF-42A9-A8B9-5193EE41EFD0}" type="pres">
      <dgm:prSet presAssocID="{2F8B1016-E441-4ABC-B8CE-044AE76CDFB4}" presName="box" presStyleLbl="node1" presStyleIdx="2" presStyleCnt="5"/>
      <dgm:spPr/>
      <dgm:t>
        <a:bodyPr/>
        <a:lstStyle/>
        <a:p>
          <a:endParaRPr lang="el-GR"/>
        </a:p>
      </dgm:t>
    </dgm:pt>
    <dgm:pt modelId="{09122CEB-3A47-48FF-A54F-6396F882F2AE}" type="pres">
      <dgm:prSet presAssocID="{2F8B1016-E441-4ABC-B8CE-044AE76CDFB4}" presName="img" presStyleLbl="fgImgPlace1" presStyleIdx="2" presStyleCnt="5"/>
      <dgm:spPr>
        <a:blipFill>
          <a:blip xmlns:r="http://schemas.openxmlformats.org/officeDocument/2006/relationships" r:embed="rId3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/>
          </a:blip>
          <a:srcRect/>
          <a:stretch>
            <a:fillRect t="-9000" b="-9000"/>
          </a:stretch>
        </a:blipFill>
      </dgm:spPr>
      <dgm:t>
        <a:bodyPr/>
        <a:lstStyle/>
        <a:p>
          <a:endParaRPr lang="el-GR"/>
        </a:p>
      </dgm:t>
    </dgm:pt>
    <dgm:pt modelId="{81C379D1-6776-436D-9F3D-056894B2F0DC}" type="pres">
      <dgm:prSet presAssocID="{2F8B1016-E441-4ABC-B8CE-044AE76CDFB4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522E8067-2814-48D3-92E3-5406A37FAFF5}" type="pres">
      <dgm:prSet presAssocID="{4C4D3650-E4D1-4FFD-A89C-401F88151F86}" presName="spacer" presStyleCnt="0"/>
      <dgm:spPr/>
      <dgm:t>
        <a:bodyPr/>
        <a:lstStyle/>
        <a:p>
          <a:endParaRPr lang="el-GR"/>
        </a:p>
      </dgm:t>
    </dgm:pt>
    <dgm:pt modelId="{BCB6C682-1538-4B2D-A420-7D7EC0448978}" type="pres">
      <dgm:prSet presAssocID="{E3A0A99E-7CD3-4760-A064-3B629C97AB43}" presName="comp" presStyleCnt="0"/>
      <dgm:spPr/>
      <dgm:t>
        <a:bodyPr/>
        <a:lstStyle/>
        <a:p>
          <a:endParaRPr lang="el-GR"/>
        </a:p>
      </dgm:t>
    </dgm:pt>
    <dgm:pt modelId="{1446195D-833C-41E1-83B0-E3CA7FA8A17E}" type="pres">
      <dgm:prSet presAssocID="{E3A0A99E-7CD3-4760-A064-3B629C97AB43}" presName="box" presStyleLbl="node1" presStyleIdx="3" presStyleCnt="5"/>
      <dgm:spPr/>
      <dgm:t>
        <a:bodyPr/>
        <a:lstStyle/>
        <a:p>
          <a:endParaRPr lang="el-GR"/>
        </a:p>
      </dgm:t>
    </dgm:pt>
    <dgm:pt modelId="{1708DC75-D67D-46D4-9AF5-2CF9EBBDDFCD}" type="pres">
      <dgm:prSet presAssocID="{E3A0A99E-7CD3-4760-A064-3B629C97AB43}" presName="img" presStyleLbl="fgImgPlace1" presStyleIdx="3" presStyleCnt="5"/>
      <dgm:spPr>
        <a:blipFill>
          <a:blip xmlns:r="http://schemas.openxmlformats.org/officeDocument/2006/relationships" r:embed="rId4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/>
          </a:blip>
          <a:srcRect/>
          <a:stretch>
            <a:fillRect t="-9000" b="-9000"/>
          </a:stretch>
        </a:blipFill>
      </dgm:spPr>
      <dgm:t>
        <a:bodyPr/>
        <a:lstStyle/>
        <a:p>
          <a:endParaRPr lang="el-GR"/>
        </a:p>
      </dgm:t>
    </dgm:pt>
    <dgm:pt modelId="{6BAB503B-AD5F-4A85-8CC8-43A84C6EDA48}" type="pres">
      <dgm:prSet presAssocID="{E3A0A99E-7CD3-4760-A064-3B629C97AB43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94B5EFC1-6B7E-4505-A274-262ABF4C5156}" type="pres">
      <dgm:prSet presAssocID="{B7169B40-F51C-4196-B574-3D80EEFEA63F}" presName="spacer" presStyleCnt="0"/>
      <dgm:spPr/>
      <dgm:t>
        <a:bodyPr/>
        <a:lstStyle/>
        <a:p>
          <a:endParaRPr lang="el-GR"/>
        </a:p>
      </dgm:t>
    </dgm:pt>
    <dgm:pt modelId="{E21D96B1-F8C5-481D-8B5C-2BD372D2803D}" type="pres">
      <dgm:prSet presAssocID="{6F59B890-0A04-4D2A-BA13-02E900661671}" presName="comp" presStyleCnt="0"/>
      <dgm:spPr/>
      <dgm:t>
        <a:bodyPr/>
        <a:lstStyle/>
        <a:p>
          <a:endParaRPr lang="el-GR"/>
        </a:p>
      </dgm:t>
    </dgm:pt>
    <dgm:pt modelId="{74006E1A-4F48-463C-B04F-64CE2A73C070}" type="pres">
      <dgm:prSet presAssocID="{6F59B890-0A04-4D2A-BA13-02E900661671}" presName="box" presStyleLbl="node1" presStyleIdx="4" presStyleCnt="5"/>
      <dgm:spPr/>
      <dgm:t>
        <a:bodyPr/>
        <a:lstStyle/>
        <a:p>
          <a:endParaRPr lang="el-GR"/>
        </a:p>
      </dgm:t>
    </dgm:pt>
    <dgm:pt modelId="{BE25DB15-DE46-4386-B678-73D90769365C}" type="pres">
      <dgm:prSet presAssocID="{6F59B890-0A04-4D2A-BA13-02E900661671}" presName="img" presStyleLbl="fgImgPlace1" presStyleIdx="4" presStyleCnt="5"/>
      <dgm:spPr>
        <a:blipFill>
          <a:blip xmlns:r="http://schemas.openxmlformats.org/officeDocument/2006/relationships" r:embed="rId5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/>
          </a:blip>
          <a:srcRect/>
          <a:stretch>
            <a:fillRect t="-9000" b="-9000"/>
          </a:stretch>
        </a:blipFill>
      </dgm:spPr>
      <dgm:t>
        <a:bodyPr/>
        <a:lstStyle/>
        <a:p>
          <a:endParaRPr lang="el-GR"/>
        </a:p>
      </dgm:t>
    </dgm:pt>
    <dgm:pt modelId="{08FD689E-CA93-40D1-AD8B-07046E93A143}" type="pres">
      <dgm:prSet presAssocID="{6F59B890-0A04-4D2A-BA13-02E900661671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A558C003-0BC4-4508-B52C-FB04CF2BF66B}" type="presOf" srcId="{3537CD54-1D00-44C8-9527-3F99700B5F31}" destId="{08FD689E-CA93-40D1-AD8B-07046E93A143}" srcOrd="1" destOrd="1" presId="urn:microsoft.com/office/officeart/2005/8/layout/vList4"/>
    <dgm:cxn modelId="{5DECAA28-4093-4FF7-A04D-858AF3F701BD}" type="presOf" srcId="{3B3FB09B-E5CE-44E8-B83D-749EE035D9E3}" destId="{08FD689E-CA93-40D1-AD8B-07046E93A143}" srcOrd="1" destOrd="2" presId="urn:microsoft.com/office/officeart/2005/8/layout/vList4"/>
    <dgm:cxn modelId="{D95D0B8C-D5D6-4E7E-A387-D4386DFF93A1}" srcId="{6F59B890-0A04-4D2A-BA13-02E900661671}" destId="{3B3FB09B-E5CE-44E8-B83D-749EE035D9E3}" srcOrd="1" destOrd="0" parTransId="{25EFC960-5796-4664-85A5-AB5CB97D6BB6}" sibTransId="{EB2E54D2-0028-4459-971E-78360026E526}"/>
    <dgm:cxn modelId="{5381ED83-3850-4908-9983-56D0944F2015}" type="presOf" srcId="{2F8B1016-E441-4ABC-B8CE-044AE76CDFB4}" destId="{A25645AE-70DF-42A9-A8B9-5193EE41EFD0}" srcOrd="0" destOrd="0" presId="urn:microsoft.com/office/officeart/2005/8/layout/vList4"/>
    <dgm:cxn modelId="{FB1307C9-C478-4653-8275-4083996DF022}" srcId="{2F8B1016-E441-4ABC-B8CE-044AE76CDFB4}" destId="{EB5D922B-5559-4A86-897E-5517E30F0F36}" srcOrd="0" destOrd="0" parTransId="{7463D21B-1A8E-4564-A240-119D0884FF4A}" sibTransId="{EAA20C6F-0567-4CCA-A5BE-34035852532E}"/>
    <dgm:cxn modelId="{9A9F165B-D94F-4126-8D9C-1B3094DE67BD}" type="presOf" srcId="{EB5D922B-5559-4A86-897E-5517E30F0F36}" destId="{81C379D1-6776-436D-9F3D-056894B2F0DC}" srcOrd="1" destOrd="1" presId="urn:microsoft.com/office/officeart/2005/8/layout/vList4"/>
    <dgm:cxn modelId="{B96BC4DF-DA5E-47A1-8F74-CE40701BF164}" type="presOf" srcId="{7945F13E-21A4-4E7A-9B6F-4E017F53FD59}" destId="{08FD689E-CA93-40D1-AD8B-07046E93A143}" srcOrd="1" destOrd="3" presId="urn:microsoft.com/office/officeart/2005/8/layout/vList4"/>
    <dgm:cxn modelId="{9392C3E6-D2CF-4D32-9F0F-3246B536715E}" type="presOf" srcId="{CA8AE338-C7BD-4FCA-98FF-2FBC1043D18E}" destId="{62FF3480-ACC2-48C5-82B8-7D0F6670F91B}" srcOrd="0" destOrd="2" presId="urn:microsoft.com/office/officeart/2005/8/layout/vList4"/>
    <dgm:cxn modelId="{264E2A09-410F-4C99-9195-274E9D4CB5A0}" type="presOf" srcId="{1B97FD03-FD1E-423B-B467-826FC6DA592F}" destId="{81C379D1-6776-436D-9F3D-056894B2F0DC}" srcOrd="1" destOrd="2" presId="urn:microsoft.com/office/officeart/2005/8/layout/vList4"/>
    <dgm:cxn modelId="{8A0994CC-8894-4814-B07B-1FD8E84992EB}" srcId="{E7165ED5-83C2-4DE3-88B5-920B9DABA6C5}" destId="{F496FAD7-3D03-4EA1-B54D-63534DAB4FB7}" srcOrd="0" destOrd="0" parTransId="{2DAEFE06-E5F6-4A18-8D5C-F59A1C2FB6A7}" sibTransId="{027DAA93-DC92-416E-867F-9E0CBA3EEC5E}"/>
    <dgm:cxn modelId="{ECE7EF6E-8289-4702-BA44-1D3BBCFECFC1}" type="presOf" srcId="{D459054B-680D-4C40-9169-9823D240D68C}" destId="{E6E0C9A4-EE08-4D36-B06B-241EF614902C}" srcOrd="0" destOrd="2" presId="urn:microsoft.com/office/officeart/2005/8/layout/vList4"/>
    <dgm:cxn modelId="{F3C89179-50BF-46D4-A24C-32985DE18CC5}" type="presOf" srcId="{6F59B890-0A04-4D2A-BA13-02E900661671}" destId="{08FD689E-CA93-40D1-AD8B-07046E93A143}" srcOrd="1" destOrd="0" presId="urn:microsoft.com/office/officeart/2005/8/layout/vList4"/>
    <dgm:cxn modelId="{3FF15200-3E29-4537-A5FA-83DA469B1634}" type="presOf" srcId="{24A27DEA-8C47-4CA3-839B-19FDBDC24139}" destId="{62FF3480-ACC2-48C5-82B8-7D0F6670F91B}" srcOrd="0" destOrd="0" presId="urn:microsoft.com/office/officeart/2005/8/layout/vList4"/>
    <dgm:cxn modelId="{43EEAA1E-5A39-436A-8A42-89579E8CAC22}" type="presOf" srcId="{24A27DEA-8C47-4CA3-839B-19FDBDC24139}" destId="{5F0F28BE-04E2-4C6D-9CA4-6019D60463B2}" srcOrd="1" destOrd="0" presId="urn:microsoft.com/office/officeart/2005/8/layout/vList4"/>
    <dgm:cxn modelId="{6163163F-AF1B-4F13-A3C3-72C85020D024}" srcId="{2F8B1016-E441-4ABC-B8CE-044AE76CDFB4}" destId="{1B97FD03-FD1E-423B-B467-826FC6DA592F}" srcOrd="1" destOrd="0" parTransId="{086107BE-207F-4CAC-9968-EB1953540A10}" sibTransId="{869E1447-1166-4671-AC9C-507FDC9DAFB4}"/>
    <dgm:cxn modelId="{3EBD7355-1EAB-4F35-AA71-E61EA466183B}" srcId="{F496FAD7-3D03-4EA1-B54D-63534DAB4FB7}" destId="{AF60BC40-A473-4CDD-BD7B-8D0554E84CE7}" srcOrd="0" destOrd="0" parTransId="{16E93C1B-C29E-489A-ADF9-94D483FD2170}" sibTransId="{6F51784C-9DF8-49AA-93FD-839148A0B300}"/>
    <dgm:cxn modelId="{4AC38206-4CE1-449B-9202-6E16AE33E24E}" srcId="{E7165ED5-83C2-4DE3-88B5-920B9DABA6C5}" destId="{24A27DEA-8C47-4CA3-839B-19FDBDC24139}" srcOrd="1" destOrd="0" parTransId="{4898F23B-79DE-4409-9677-7F20EAA5F00B}" sibTransId="{E3915687-53F4-4B17-88C7-1341A7EC5F61}"/>
    <dgm:cxn modelId="{F6759050-928C-45A8-9F27-0221B3761039}" type="presOf" srcId="{F496FAD7-3D03-4EA1-B54D-63534DAB4FB7}" destId="{72A8A0D4-5797-48D4-AA1A-66B0252ABE15}" srcOrd="1" destOrd="0" presId="urn:microsoft.com/office/officeart/2005/8/layout/vList4"/>
    <dgm:cxn modelId="{97CDD713-7805-4DCA-BA6E-BEAB322EA724}" type="presOf" srcId="{2F8B1016-E441-4ABC-B8CE-044AE76CDFB4}" destId="{81C379D1-6776-436D-9F3D-056894B2F0DC}" srcOrd="1" destOrd="0" presId="urn:microsoft.com/office/officeart/2005/8/layout/vList4"/>
    <dgm:cxn modelId="{94EA236A-426B-4D53-970C-D7733EB3572A}" type="presOf" srcId="{827B12A0-0F98-4DD5-AA75-A0158365A968}" destId="{5F0F28BE-04E2-4C6D-9CA4-6019D60463B2}" srcOrd="1" destOrd="1" presId="urn:microsoft.com/office/officeart/2005/8/layout/vList4"/>
    <dgm:cxn modelId="{F6ED7FE4-9CAE-4B14-BF3D-E00104E1FB1B}" type="presOf" srcId="{061273AE-C8A5-46A3-90B1-23DEC61B8421}" destId="{A25645AE-70DF-42A9-A8B9-5193EE41EFD0}" srcOrd="0" destOrd="3" presId="urn:microsoft.com/office/officeart/2005/8/layout/vList4"/>
    <dgm:cxn modelId="{2DBBCEE0-19B4-4CA6-98B4-DF597FA82EB4}" type="presOf" srcId="{E7165ED5-83C2-4DE3-88B5-920B9DABA6C5}" destId="{9D949B19-0FEE-4AE0-95E1-F4BE368397C9}" srcOrd="0" destOrd="0" presId="urn:microsoft.com/office/officeart/2005/8/layout/vList4"/>
    <dgm:cxn modelId="{244A206D-2B67-4300-97DC-771409786EB4}" srcId="{6F59B890-0A04-4D2A-BA13-02E900661671}" destId="{7945F13E-21A4-4E7A-9B6F-4E017F53FD59}" srcOrd="2" destOrd="0" parTransId="{2F3F300B-07F7-4C17-B989-27BA7DD28FE6}" sibTransId="{4AE2D68E-47F8-41D9-8320-CCC275E1B1CB}"/>
    <dgm:cxn modelId="{0675D884-5737-40A4-970C-DF1402A71A16}" type="presOf" srcId="{E3A0A99E-7CD3-4760-A064-3B629C97AB43}" destId="{6BAB503B-AD5F-4A85-8CC8-43A84C6EDA48}" srcOrd="1" destOrd="0" presId="urn:microsoft.com/office/officeart/2005/8/layout/vList4"/>
    <dgm:cxn modelId="{B8780FA0-D3A6-4C3D-A57E-AB12FB7F28E5}" srcId="{24A27DEA-8C47-4CA3-839B-19FDBDC24139}" destId="{CA8AE338-C7BD-4FCA-98FF-2FBC1043D18E}" srcOrd="1" destOrd="0" parTransId="{6F31D703-9070-4A31-81CF-A3B931A8CAF9}" sibTransId="{8B0AA079-62CA-402D-A56D-A218840F2BFE}"/>
    <dgm:cxn modelId="{DA5ABB3F-BD7D-4BB7-8417-3C0EA39C4A12}" srcId="{E3A0A99E-7CD3-4760-A064-3B629C97AB43}" destId="{B6FF43A0-EFF4-4940-8C74-91FCF31CC8EF}" srcOrd="1" destOrd="0" parTransId="{D3BB5901-5B3D-4773-8619-263E491ADF8F}" sibTransId="{88977CE7-A030-4D6A-A585-025D8EF7D582}"/>
    <dgm:cxn modelId="{C9176CE7-8037-4825-9B44-D81BC6D0FBD8}" type="presOf" srcId="{B6FF43A0-EFF4-4940-8C74-91FCF31CC8EF}" destId="{6BAB503B-AD5F-4A85-8CC8-43A84C6EDA48}" srcOrd="1" destOrd="2" presId="urn:microsoft.com/office/officeart/2005/8/layout/vList4"/>
    <dgm:cxn modelId="{E01B820E-CE39-4AB1-A327-07F0D14BACB0}" type="presOf" srcId="{AF60BC40-A473-4CDD-BD7B-8D0554E84CE7}" destId="{E6E0C9A4-EE08-4D36-B06B-241EF614902C}" srcOrd="0" destOrd="1" presId="urn:microsoft.com/office/officeart/2005/8/layout/vList4"/>
    <dgm:cxn modelId="{262CB87D-DBFD-4B94-883B-4312A6E69666}" type="presOf" srcId="{AF60BC40-A473-4CDD-BD7B-8D0554E84CE7}" destId="{72A8A0D4-5797-48D4-AA1A-66B0252ABE15}" srcOrd="1" destOrd="1" presId="urn:microsoft.com/office/officeart/2005/8/layout/vList4"/>
    <dgm:cxn modelId="{744C28DD-EEE0-4282-A535-42F71405B736}" type="presOf" srcId="{EB5D922B-5559-4A86-897E-5517E30F0F36}" destId="{A25645AE-70DF-42A9-A8B9-5193EE41EFD0}" srcOrd="0" destOrd="1" presId="urn:microsoft.com/office/officeart/2005/8/layout/vList4"/>
    <dgm:cxn modelId="{2F164663-F663-46A3-B5CD-06C0A8EBA16A}" type="presOf" srcId="{909812E4-CE37-4FFA-AB20-26653D907DAD}" destId="{E6E0C9A4-EE08-4D36-B06B-241EF614902C}" srcOrd="0" destOrd="3" presId="urn:microsoft.com/office/officeart/2005/8/layout/vList4"/>
    <dgm:cxn modelId="{4633A8CD-215C-4390-B9A2-D322F29FFD57}" type="presOf" srcId="{CA8AE338-C7BD-4FCA-98FF-2FBC1043D18E}" destId="{5F0F28BE-04E2-4C6D-9CA4-6019D60463B2}" srcOrd="1" destOrd="2" presId="urn:microsoft.com/office/officeart/2005/8/layout/vList4"/>
    <dgm:cxn modelId="{C5917D65-0C3E-4C0F-B43B-1BE5C0204D59}" srcId="{2F8B1016-E441-4ABC-B8CE-044AE76CDFB4}" destId="{061273AE-C8A5-46A3-90B1-23DEC61B8421}" srcOrd="2" destOrd="0" parTransId="{1CF5A5D3-7B04-4164-BCA6-D1EB15C47AFA}" sibTransId="{241B28E3-7C2B-4FBB-A33C-DE1C70BCA4AB}"/>
    <dgm:cxn modelId="{16772D66-DDF9-4C12-919B-28985427E3B7}" type="presOf" srcId="{3537CD54-1D00-44C8-9527-3F99700B5F31}" destId="{74006E1A-4F48-463C-B04F-64CE2A73C070}" srcOrd="0" destOrd="1" presId="urn:microsoft.com/office/officeart/2005/8/layout/vList4"/>
    <dgm:cxn modelId="{0328E4FA-F303-4991-915E-7D6CA5DCBD56}" type="presOf" srcId="{6F59B890-0A04-4D2A-BA13-02E900661671}" destId="{74006E1A-4F48-463C-B04F-64CE2A73C070}" srcOrd="0" destOrd="0" presId="urn:microsoft.com/office/officeart/2005/8/layout/vList4"/>
    <dgm:cxn modelId="{A7C0837B-97D6-4761-87F4-09826A40A4B7}" type="presOf" srcId="{B6FF43A0-EFF4-4940-8C74-91FCF31CC8EF}" destId="{1446195D-833C-41E1-83B0-E3CA7FA8A17E}" srcOrd="0" destOrd="2" presId="urn:microsoft.com/office/officeart/2005/8/layout/vList4"/>
    <dgm:cxn modelId="{059D1C8B-02D4-4207-83EE-B535013D7EB9}" srcId="{F496FAD7-3D03-4EA1-B54D-63534DAB4FB7}" destId="{909812E4-CE37-4FFA-AB20-26653D907DAD}" srcOrd="2" destOrd="0" parTransId="{B1481DAC-385A-49B4-85A7-4F8708A2B28C}" sibTransId="{0FB7340C-9A42-4C81-A3D7-6FE7A8AACA34}"/>
    <dgm:cxn modelId="{D352FF65-B76E-4179-8F88-6B2EEBCF17D6}" type="presOf" srcId="{F496FAD7-3D03-4EA1-B54D-63534DAB4FB7}" destId="{E6E0C9A4-EE08-4D36-B06B-241EF614902C}" srcOrd="0" destOrd="0" presId="urn:microsoft.com/office/officeart/2005/8/layout/vList4"/>
    <dgm:cxn modelId="{4946F1D8-857C-4CA6-B9C9-ABF77FBEEAF6}" type="presOf" srcId="{909812E4-CE37-4FFA-AB20-26653D907DAD}" destId="{72A8A0D4-5797-48D4-AA1A-66B0252ABE15}" srcOrd="1" destOrd="3" presId="urn:microsoft.com/office/officeart/2005/8/layout/vList4"/>
    <dgm:cxn modelId="{132BB0C8-64CC-4A9D-893E-C74116B17622}" srcId="{F496FAD7-3D03-4EA1-B54D-63534DAB4FB7}" destId="{D459054B-680D-4C40-9169-9823D240D68C}" srcOrd="1" destOrd="0" parTransId="{821DA2FB-C28A-4DB6-8C26-A20B2D33926B}" sibTransId="{B4A53C65-5D9E-42A7-9933-7AAEEE5FEECB}"/>
    <dgm:cxn modelId="{D8FB9B03-E57B-48E9-8868-A00889D5A78B}" srcId="{E3A0A99E-7CD3-4760-A064-3B629C97AB43}" destId="{E4031440-7A96-4B5B-8555-9514842D4B8E}" srcOrd="0" destOrd="0" parTransId="{4015A989-A32D-4A24-AB22-3BD2B15D0C4A}" sibTransId="{D1CCA787-5099-43F7-B020-228E9F2D75A0}"/>
    <dgm:cxn modelId="{13712605-7D44-4D82-8564-F8A4EA645AD8}" type="presOf" srcId="{1B97FD03-FD1E-423B-B467-826FC6DA592F}" destId="{A25645AE-70DF-42A9-A8B9-5193EE41EFD0}" srcOrd="0" destOrd="2" presId="urn:microsoft.com/office/officeart/2005/8/layout/vList4"/>
    <dgm:cxn modelId="{AC412EF9-7B65-4253-840F-4700B3814E56}" srcId="{E7165ED5-83C2-4DE3-88B5-920B9DABA6C5}" destId="{6F59B890-0A04-4D2A-BA13-02E900661671}" srcOrd="4" destOrd="0" parTransId="{6990FA03-E457-4279-9B7A-68C7B3CA885B}" sibTransId="{DEC124B1-4D32-41E0-89D9-8D4984A787E1}"/>
    <dgm:cxn modelId="{73965F83-3A9F-4019-9850-9BEA2B844550}" type="presOf" srcId="{7945F13E-21A4-4E7A-9B6F-4E017F53FD59}" destId="{74006E1A-4F48-463C-B04F-64CE2A73C070}" srcOrd="0" destOrd="3" presId="urn:microsoft.com/office/officeart/2005/8/layout/vList4"/>
    <dgm:cxn modelId="{8F412E87-8804-44A5-A627-AA81D6FCC08F}" srcId="{24A27DEA-8C47-4CA3-839B-19FDBDC24139}" destId="{827B12A0-0F98-4DD5-AA75-A0158365A968}" srcOrd="0" destOrd="0" parTransId="{D48AF5CF-ECE3-4E07-8CCC-08218159C5EE}" sibTransId="{F42EA2BA-E081-44A1-AC2C-12C8F5FCDF55}"/>
    <dgm:cxn modelId="{740B145B-A8A5-4322-93D9-46803993C29D}" type="presOf" srcId="{E3A0A99E-7CD3-4760-A064-3B629C97AB43}" destId="{1446195D-833C-41E1-83B0-E3CA7FA8A17E}" srcOrd="0" destOrd="0" presId="urn:microsoft.com/office/officeart/2005/8/layout/vList4"/>
    <dgm:cxn modelId="{BF29E6D9-AF0E-4779-A8D9-0B6ECE0F3B84}" srcId="{6F59B890-0A04-4D2A-BA13-02E900661671}" destId="{3537CD54-1D00-44C8-9527-3F99700B5F31}" srcOrd="0" destOrd="0" parTransId="{343B2B68-0AE4-4E1F-BE2C-F8793B6AF09C}" sibTransId="{2EB06052-0B81-4510-8B39-72E67DD27892}"/>
    <dgm:cxn modelId="{B043E0CE-C21A-4198-B364-E1F891E0C5D1}" type="presOf" srcId="{827B12A0-0F98-4DD5-AA75-A0158365A968}" destId="{62FF3480-ACC2-48C5-82B8-7D0F6670F91B}" srcOrd="0" destOrd="1" presId="urn:microsoft.com/office/officeart/2005/8/layout/vList4"/>
    <dgm:cxn modelId="{0B1F275F-2D24-4F14-9EF9-B5C7574D5D71}" srcId="{E7165ED5-83C2-4DE3-88B5-920B9DABA6C5}" destId="{2F8B1016-E441-4ABC-B8CE-044AE76CDFB4}" srcOrd="2" destOrd="0" parTransId="{0F6312E3-9199-491F-8B2B-AC1E3778E235}" sibTransId="{4C4D3650-E4D1-4FFD-A89C-401F88151F86}"/>
    <dgm:cxn modelId="{BE8B1635-D4BF-4417-B8FB-106FEDDC9637}" srcId="{E7165ED5-83C2-4DE3-88B5-920B9DABA6C5}" destId="{E3A0A99E-7CD3-4760-A064-3B629C97AB43}" srcOrd="3" destOrd="0" parTransId="{EDAEEB00-4285-4380-8078-1D0D09FBB01D}" sibTransId="{B7169B40-F51C-4196-B574-3D80EEFEA63F}"/>
    <dgm:cxn modelId="{2F1B0744-857A-4504-8AE4-12AEBCFBACF4}" type="presOf" srcId="{061273AE-C8A5-46A3-90B1-23DEC61B8421}" destId="{81C379D1-6776-436D-9F3D-056894B2F0DC}" srcOrd="1" destOrd="3" presId="urn:microsoft.com/office/officeart/2005/8/layout/vList4"/>
    <dgm:cxn modelId="{A19ACCBD-5FA8-49EF-92D6-D13C4651E3DE}" type="presOf" srcId="{3B3FB09B-E5CE-44E8-B83D-749EE035D9E3}" destId="{74006E1A-4F48-463C-B04F-64CE2A73C070}" srcOrd="0" destOrd="2" presId="urn:microsoft.com/office/officeart/2005/8/layout/vList4"/>
    <dgm:cxn modelId="{91B4817F-103A-4408-AB8F-94306FF39E52}" type="presOf" srcId="{E4031440-7A96-4B5B-8555-9514842D4B8E}" destId="{1446195D-833C-41E1-83B0-E3CA7FA8A17E}" srcOrd="0" destOrd="1" presId="urn:microsoft.com/office/officeart/2005/8/layout/vList4"/>
    <dgm:cxn modelId="{66A6A468-6D02-43E6-874B-B5F2D034C65D}" type="presOf" srcId="{E4031440-7A96-4B5B-8555-9514842D4B8E}" destId="{6BAB503B-AD5F-4A85-8CC8-43A84C6EDA48}" srcOrd="1" destOrd="1" presId="urn:microsoft.com/office/officeart/2005/8/layout/vList4"/>
    <dgm:cxn modelId="{BDA265CA-C385-432E-8D8C-FB6B808B1F09}" type="presOf" srcId="{D459054B-680D-4C40-9169-9823D240D68C}" destId="{72A8A0D4-5797-48D4-AA1A-66B0252ABE15}" srcOrd="1" destOrd="2" presId="urn:microsoft.com/office/officeart/2005/8/layout/vList4"/>
    <dgm:cxn modelId="{CA3BF941-1C35-4957-BAED-8A72673DC0BF}" type="presParOf" srcId="{9D949B19-0FEE-4AE0-95E1-F4BE368397C9}" destId="{935AA536-183B-46D1-A4ED-7F5BC961FE47}" srcOrd="0" destOrd="0" presId="urn:microsoft.com/office/officeart/2005/8/layout/vList4"/>
    <dgm:cxn modelId="{B108A441-6D0B-46E4-8EF0-88E6994179D1}" type="presParOf" srcId="{935AA536-183B-46D1-A4ED-7F5BC961FE47}" destId="{E6E0C9A4-EE08-4D36-B06B-241EF614902C}" srcOrd="0" destOrd="0" presId="urn:microsoft.com/office/officeart/2005/8/layout/vList4"/>
    <dgm:cxn modelId="{2E4033DD-BB65-4F3A-93F2-B399D1FEFB90}" type="presParOf" srcId="{935AA536-183B-46D1-A4ED-7F5BC961FE47}" destId="{F2BCD202-1BB5-406E-A72E-7A0094F4B497}" srcOrd="1" destOrd="0" presId="urn:microsoft.com/office/officeart/2005/8/layout/vList4"/>
    <dgm:cxn modelId="{8B3E772F-20E9-41A3-8774-8344D55A6EC8}" type="presParOf" srcId="{935AA536-183B-46D1-A4ED-7F5BC961FE47}" destId="{72A8A0D4-5797-48D4-AA1A-66B0252ABE15}" srcOrd="2" destOrd="0" presId="urn:microsoft.com/office/officeart/2005/8/layout/vList4"/>
    <dgm:cxn modelId="{FCE41BEC-6ADD-48C4-A9CC-EC4163FDD78D}" type="presParOf" srcId="{9D949B19-0FEE-4AE0-95E1-F4BE368397C9}" destId="{A84B36A1-8482-4139-BE5B-5B95140494CD}" srcOrd="1" destOrd="0" presId="urn:microsoft.com/office/officeart/2005/8/layout/vList4"/>
    <dgm:cxn modelId="{E8D0F9B0-3BE1-4517-A825-96B114B59FF2}" type="presParOf" srcId="{9D949B19-0FEE-4AE0-95E1-F4BE368397C9}" destId="{B0F8B193-413B-4622-9AE3-12414121F987}" srcOrd="2" destOrd="0" presId="urn:microsoft.com/office/officeart/2005/8/layout/vList4"/>
    <dgm:cxn modelId="{1F2ADF48-96D7-449E-9CC0-4A1FB4D4F77A}" type="presParOf" srcId="{B0F8B193-413B-4622-9AE3-12414121F987}" destId="{62FF3480-ACC2-48C5-82B8-7D0F6670F91B}" srcOrd="0" destOrd="0" presId="urn:microsoft.com/office/officeart/2005/8/layout/vList4"/>
    <dgm:cxn modelId="{1C070DE4-ABCC-4300-A929-D68FE75AE2BA}" type="presParOf" srcId="{B0F8B193-413B-4622-9AE3-12414121F987}" destId="{986DEDF8-84B2-4CEA-990B-0A76F95DE13A}" srcOrd="1" destOrd="0" presId="urn:microsoft.com/office/officeart/2005/8/layout/vList4"/>
    <dgm:cxn modelId="{FCF9AAEB-3C9D-4124-9428-8902AD27FB6F}" type="presParOf" srcId="{B0F8B193-413B-4622-9AE3-12414121F987}" destId="{5F0F28BE-04E2-4C6D-9CA4-6019D60463B2}" srcOrd="2" destOrd="0" presId="urn:microsoft.com/office/officeart/2005/8/layout/vList4"/>
    <dgm:cxn modelId="{7D47CF5B-58B4-4ADA-A800-9456A4BFFE1E}" type="presParOf" srcId="{9D949B19-0FEE-4AE0-95E1-F4BE368397C9}" destId="{4753E4A1-FD6E-4F7D-9980-5F3302268457}" srcOrd="3" destOrd="0" presId="urn:microsoft.com/office/officeart/2005/8/layout/vList4"/>
    <dgm:cxn modelId="{27352419-1C09-4609-B6F6-C8EB630003DA}" type="presParOf" srcId="{9D949B19-0FEE-4AE0-95E1-F4BE368397C9}" destId="{8DC67ADD-3CA5-4B4F-AA1F-ACBC61475451}" srcOrd="4" destOrd="0" presId="urn:microsoft.com/office/officeart/2005/8/layout/vList4"/>
    <dgm:cxn modelId="{EC20FA61-401C-43ED-A677-E9B7AFEE93E9}" type="presParOf" srcId="{8DC67ADD-3CA5-4B4F-AA1F-ACBC61475451}" destId="{A25645AE-70DF-42A9-A8B9-5193EE41EFD0}" srcOrd="0" destOrd="0" presId="urn:microsoft.com/office/officeart/2005/8/layout/vList4"/>
    <dgm:cxn modelId="{1F8480A5-F2B9-4E26-92EF-C763EF055371}" type="presParOf" srcId="{8DC67ADD-3CA5-4B4F-AA1F-ACBC61475451}" destId="{09122CEB-3A47-48FF-A54F-6396F882F2AE}" srcOrd="1" destOrd="0" presId="urn:microsoft.com/office/officeart/2005/8/layout/vList4"/>
    <dgm:cxn modelId="{B795CB09-AAEE-4E1E-A856-0EF5FC504091}" type="presParOf" srcId="{8DC67ADD-3CA5-4B4F-AA1F-ACBC61475451}" destId="{81C379D1-6776-436D-9F3D-056894B2F0DC}" srcOrd="2" destOrd="0" presId="urn:microsoft.com/office/officeart/2005/8/layout/vList4"/>
    <dgm:cxn modelId="{CAC2BF9E-182F-41A4-8C95-02E88DE4FE3B}" type="presParOf" srcId="{9D949B19-0FEE-4AE0-95E1-F4BE368397C9}" destId="{522E8067-2814-48D3-92E3-5406A37FAFF5}" srcOrd="5" destOrd="0" presId="urn:microsoft.com/office/officeart/2005/8/layout/vList4"/>
    <dgm:cxn modelId="{213D248B-46FD-4603-9CBB-ECB56A303478}" type="presParOf" srcId="{9D949B19-0FEE-4AE0-95E1-F4BE368397C9}" destId="{BCB6C682-1538-4B2D-A420-7D7EC0448978}" srcOrd="6" destOrd="0" presId="urn:microsoft.com/office/officeart/2005/8/layout/vList4"/>
    <dgm:cxn modelId="{B7AAAF75-779E-4792-A00F-0B945C12F5E1}" type="presParOf" srcId="{BCB6C682-1538-4B2D-A420-7D7EC0448978}" destId="{1446195D-833C-41E1-83B0-E3CA7FA8A17E}" srcOrd="0" destOrd="0" presId="urn:microsoft.com/office/officeart/2005/8/layout/vList4"/>
    <dgm:cxn modelId="{4EB40087-8A1D-422E-B5C0-4F1A26E5F099}" type="presParOf" srcId="{BCB6C682-1538-4B2D-A420-7D7EC0448978}" destId="{1708DC75-D67D-46D4-9AF5-2CF9EBBDDFCD}" srcOrd="1" destOrd="0" presId="urn:microsoft.com/office/officeart/2005/8/layout/vList4"/>
    <dgm:cxn modelId="{A2A3C319-1479-492D-82A3-D01A7DC94D9A}" type="presParOf" srcId="{BCB6C682-1538-4B2D-A420-7D7EC0448978}" destId="{6BAB503B-AD5F-4A85-8CC8-43A84C6EDA48}" srcOrd="2" destOrd="0" presId="urn:microsoft.com/office/officeart/2005/8/layout/vList4"/>
    <dgm:cxn modelId="{98E67EB0-273F-4B96-A193-E755B7E24D6E}" type="presParOf" srcId="{9D949B19-0FEE-4AE0-95E1-F4BE368397C9}" destId="{94B5EFC1-6B7E-4505-A274-262ABF4C5156}" srcOrd="7" destOrd="0" presId="urn:microsoft.com/office/officeart/2005/8/layout/vList4"/>
    <dgm:cxn modelId="{2CD4A76C-664D-4585-8C90-E960FB4AFB59}" type="presParOf" srcId="{9D949B19-0FEE-4AE0-95E1-F4BE368397C9}" destId="{E21D96B1-F8C5-481D-8B5C-2BD372D2803D}" srcOrd="8" destOrd="0" presId="urn:microsoft.com/office/officeart/2005/8/layout/vList4"/>
    <dgm:cxn modelId="{3F94A4FC-35E5-4072-9367-D662DAB2E3E4}" type="presParOf" srcId="{E21D96B1-F8C5-481D-8B5C-2BD372D2803D}" destId="{74006E1A-4F48-463C-B04F-64CE2A73C070}" srcOrd="0" destOrd="0" presId="urn:microsoft.com/office/officeart/2005/8/layout/vList4"/>
    <dgm:cxn modelId="{A22B5485-3421-47D5-B906-FD6D6577431F}" type="presParOf" srcId="{E21D96B1-F8C5-481D-8B5C-2BD372D2803D}" destId="{BE25DB15-DE46-4386-B678-73D90769365C}" srcOrd="1" destOrd="0" presId="urn:microsoft.com/office/officeart/2005/8/layout/vList4"/>
    <dgm:cxn modelId="{5D4834B9-79FE-4B25-9235-90D63C04DB30}" type="presParOf" srcId="{E21D96B1-F8C5-481D-8B5C-2BD372D2803D}" destId="{08FD689E-CA93-40D1-AD8B-07046E93A143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19422E2-A153-46E4-8F8B-D755133D1A1B}" type="doc">
      <dgm:prSet loTypeId="urn:microsoft.com/office/officeart/2008/layout/BendingPictureCaptionList" loCatId="picture" qsTypeId="urn:microsoft.com/office/officeart/2005/8/quickstyle/3d4" qsCatId="3D" csTypeId="urn:microsoft.com/office/officeart/2005/8/colors/accent2_1" csCatId="accent2" phldr="1"/>
      <dgm:spPr/>
      <dgm:t>
        <a:bodyPr/>
        <a:lstStyle/>
        <a:p>
          <a:endParaRPr lang="el-GR"/>
        </a:p>
      </dgm:t>
    </dgm:pt>
    <dgm:pt modelId="{49D8FAB1-E8DF-4541-8463-599A9B1B530A}">
      <dgm:prSet phldrT="[Κείμενο]"/>
      <dgm:spPr/>
      <dgm:t>
        <a:bodyPr/>
        <a:lstStyle/>
        <a:p>
          <a:r>
            <a:rPr lang="el-GR" b="0" i="0" dirty="0" smtClean="0">
              <a:effectLst/>
            </a:rPr>
            <a:t>ΠΜΣ </a:t>
          </a:r>
          <a:r>
            <a:rPr lang="el-GR" b="1" i="0" dirty="0" smtClean="0">
              <a:effectLst/>
            </a:rPr>
            <a:t>Πληροφορική και Πολυμέσα</a:t>
          </a:r>
          <a:endParaRPr lang="el-GR" b="0" dirty="0">
            <a:effectLst/>
          </a:endParaRPr>
        </a:p>
      </dgm:t>
    </dgm:pt>
    <dgm:pt modelId="{9957DFB8-88D5-460B-8C37-61E615422FAA}" type="parTrans" cxnId="{20AA23DB-6EBA-43DC-ABEF-F54FDC5D5B1C}">
      <dgm:prSet/>
      <dgm:spPr/>
      <dgm:t>
        <a:bodyPr/>
        <a:lstStyle/>
        <a:p>
          <a:endParaRPr lang="el-GR"/>
        </a:p>
      </dgm:t>
    </dgm:pt>
    <dgm:pt modelId="{D742252A-5884-443C-BEC2-B2C6A22FBCF4}" type="sibTrans" cxnId="{20AA23DB-6EBA-43DC-ABEF-F54FDC5D5B1C}">
      <dgm:prSet/>
      <dgm:spPr/>
      <dgm:t>
        <a:bodyPr/>
        <a:lstStyle/>
        <a:p>
          <a:endParaRPr lang="el-GR"/>
        </a:p>
      </dgm:t>
    </dgm:pt>
    <dgm:pt modelId="{083ECE40-AD2A-4143-88E3-B3C4BC636A52}">
      <dgm:prSet phldrT="[Κείμενο]"/>
      <dgm:spPr/>
      <dgm:t>
        <a:bodyPr/>
        <a:lstStyle/>
        <a:p>
          <a:r>
            <a:rPr lang="el-GR" b="0" i="0" dirty="0" smtClean="0">
              <a:effectLst/>
            </a:rPr>
            <a:t>ΔΠΜΣ </a:t>
          </a:r>
          <a:r>
            <a:rPr lang="el-GR" b="1" i="0" dirty="0" smtClean="0">
              <a:effectLst/>
            </a:rPr>
            <a:t>Προηγμένα Συστήματα Παραγωγής, Αυτοματισμού και Ρομποτικής</a:t>
          </a:r>
          <a:endParaRPr lang="el-GR" b="0" dirty="0">
            <a:effectLst/>
          </a:endParaRPr>
        </a:p>
      </dgm:t>
    </dgm:pt>
    <dgm:pt modelId="{34BA1980-2484-472F-9AE9-20E168E11808}" type="parTrans" cxnId="{3344EED1-F47A-43D6-B1AF-F17EE35428C1}">
      <dgm:prSet/>
      <dgm:spPr/>
      <dgm:t>
        <a:bodyPr/>
        <a:lstStyle/>
        <a:p>
          <a:endParaRPr lang="el-GR"/>
        </a:p>
      </dgm:t>
    </dgm:pt>
    <dgm:pt modelId="{33FBB392-5AA2-4EAB-990A-37E0289FE32A}" type="sibTrans" cxnId="{3344EED1-F47A-43D6-B1AF-F17EE35428C1}">
      <dgm:prSet/>
      <dgm:spPr/>
      <dgm:t>
        <a:bodyPr/>
        <a:lstStyle/>
        <a:p>
          <a:endParaRPr lang="el-GR"/>
        </a:p>
      </dgm:t>
    </dgm:pt>
    <dgm:pt modelId="{6032C951-6111-4FC9-9779-CB0957695B38}">
      <dgm:prSet phldrT="[Κείμενο]"/>
      <dgm:spPr/>
      <dgm:t>
        <a:bodyPr/>
        <a:lstStyle/>
        <a:p>
          <a:r>
            <a:rPr lang="el-GR" b="0" i="0" dirty="0" smtClean="0"/>
            <a:t>ΠΜΣ</a:t>
          </a:r>
          <a:r>
            <a:rPr lang="en-US" b="0" i="0" dirty="0" smtClean="0"/>
            <a:t> </a:t>
          </a:r>
          <a:r>
            <a:rPr lang="el-GR" b="1" i="0" dirty="0" smtClean="0"/>
            <a:t>Εφαρμοσμένη Επιστήμη και Τεχνολογία στη Γεωπονία</a:t>
          </a:r>
          <a:endParaRPr lang="el-G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28FE0C-CEB0-4642-8623-D0B4BF6DCD08}" type="parTrans" cxnId="{8365A508-8AD5-4537-AA63-667FE660A06E}">
      <dgm:prSet/>
      <dgm:spPr/>
      <dgm:t>
        <a:bodyPr/>
        <a:lstStyle/>
        <a:p>
          <a:endParaRPr lang="el-GR"/>
        </a:p>
      </dgm:t>
    </dgm:pt>
    <dgm:pt modelId="{92BD8BEE-21F0-4155-92BE-5019FD4776AE}" type="sibTrans" cxnId="{8365A508-8AD5-4537-AA63-667FE660A06E}">
      <dgm:prSet/>
      <dgm:spPr/>
      <dgm:t>
        <a:bodyPr/>
        <a:lstStyle/>
        <a:p>
          <a:endParaRPr lang="el-GR"/>
        </a:p>
      </dgm:t>
    </dgm:pt>
    <dgm:pt modelId="{C4A5B44C-B6EB-494A-864D-7487D8D4ED1A}">
      <dgm:prSet/>
      <dgm:spPr/>
      <dgm:t>
        <a:bodyPr/>
        <a:lstStyle/>
        <a:p>
          <a:r>
            <a:rPr lang="el-GR" b="0" i="0" dirty="0" smtClean="0"/>
            <a:t>ΔΠΜΣ </a:t>
          </a:r>
          <a:r>
            <a:rPr lang="el-GR" b="1" i="0" dirty="0" smtClean="0"/>
            <a:t>Οργάνωση και Διοίκηση για Μηχανικούς</a:t>
          </a:r>
          <a:endParaRPr lang="el-GR" b="1" dirty="0"/>
        </a:p>
      </dgm:t>
    </dgm:pt>
    <dgm:pt modelId="{70D90687-A546-463D-B786-633BEBE4E358}" type="parTrans" cxnId="{C368192D-1688-4F66-B2D9-20A5DE0C4CEB}">
      <dgm:prSet/>
      <dgm:spPr/>
      <dgm:t>
        <a:bodyPr/>
        <a:lstStyle/>
        <a:p>
          <a:endParaRPr lang="en-US"/>
        </a:p>
      </dgm:t>
    </dgm:pt>
    <dgm:pt modelId="{9A390783-845B-41BE-B859-EA8360E80371}" type="sibTrans" cxnId="{C368192D-1688-4F66-B2D9-20A5DE0C4CEB}">
      <dgm:prSet/>
      <dgm:spPr/>
      <dgm:t>
        <a:bodyPr/>
        <a:lstStyle/>
        <a:p>
          <a:endParaRPr lang="en-US"/>
        </a:p>
      </dgm:t>
    </dgm:pt>
    <dgm:pt modelId="{79C7F6F0-1D19-42BF-AD0A-F5AC61A5C580}">
      <dgm:prSet/>
      <dgm:spPr/>
      <dgm:t>
        <a:bodyPr/>
        <a:lstStyle/>
        <a:p>
          <a:r>
            <a:rPr lang="el-GR" b="0" i="0" dirty="0" smtClean="0">
              <a:effectLst/>
            </a:rPr>
            <a:t>ΠΜΣ </a:t>
          </a:r>
          <a:r>
            <a:rPr lang="el-GR" b="1" i="0" dirty="0" smtClean="0">
              <a:effectLst/>
            </a:rPr>
            <a:t>Λογιστική και Ελεγκτική</a:t>
          </a:r>
          <a:endParaRPr lang="el-GR" b="1" dirty="0">
            <a:effectLst/>
          </a:endParaRPr>
        </a:p>
      </dgm:t>
    </dgm:pt>
    <dgm:pt modelId="{42E4E51B-A3AD-4BE4-AB0A-F15C05D96C76}" type="parTrans" cxnId="{9F45566D-C1F9-4D8A-910B-209C9F8A3234}">
      <dgm:prSet/>
      <dgm:spPr/>
      <dgm:t>
        <a:bodyPr/>
        <a:lstStyle/>
        <a:p>
          <a:endParaRPr lang="en-US"/>
        </a:p>
      </dgm:t>
    </dgm:pt>
    <dgm:pt modelId="{D6AC8AE5-CC6B-4438-9599-F733C08A8F0B}" type="sibTrans" cxnId="{9F45566D-C1F9-4D8A-910B-209C9F8A3234}">
      <dgm:prSet/>
      <dgm:spPr/>
      <dgm:t>
        <a:bodyPr/>
        <a:lstStyle/>
        <a:p>
          <a:endParaRPr lang="en-US"/>
        </a:p>
      </dgm:t>
    </dgm:pt>
    <dgm:pt modelId="{13A767EA-59A8-4CDD-B269-A3AD99A93F42}">
      <dgm:prSet/>
      <dgm:spPr/>
      <dgm:t>
        <a:bodyPr/>
        <a:lstStyle/>
        <a:p>
          <a:r>
            <a:rPr lang="el-GR" b="0" i="0" dirty="0" smtClean="0">
              <a:effectLst/>
            </a:rPr>
            <a:t>ΔΠΜΣ </a:t>
          </a:r>
          <a:r>
            <a:rPr lang="el-GR" b="1" i="0" dirty="0" smtClean="0">
              <a:effectLst/>
            </a:rPr>
            <a:t>Ενεργειακά Συστήματα</a:t>
          </a:r>
          <a:endParaRPr lang="el-GR" b="1" dirty="0">
            <a:effectLst/>
          </a:endParaRPr>
        </a:p>
      </dgm:t>
    </dgm:pt>
    <dgm:pt modelId="{70E80021-AC37-4A74-8253-7CDE73DEA360}" type="parTrans" cxnId="{B87A2DDE-8284-485E-86D6-926BFCD91DA5}">
      <dgm:prSet/>
      <dgm:spPr/>
      <dgm:t>
        <a:bodyPr/>
        <a:lstStyle/>
        <a:p>
          <a:endParaRPr lang="en-US"/>
        </a:p>
      </dgm:t>
    </dgm:pt>
    <dgm:pt modelId="{EF05F08B-43BF-4B99-9B01-7CE1FF1C8A23}" type="sibTrans" cxnId="{B87A2DDE-8284-485E-86D6-926BFCD91DA5}">
      <dgm:prSet/>
      <dgm:spPr/>
      <dgm:t>
        <a:bodyPr/>
        <a:lstStyle/>
        <a:p>
          <a:endParaRPr lang="en-US"/>
        </a:p>
      </dgm:t>
    </dgm:pt>
    <dgm:pt modelId="{62B288DE-9C03-46C5-A1EB-D6A63991C3AA}" type="pres">
      <dgm:prSet presAssocID="{F19422E2-A153-46E4-8F8B-D755133D1A1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A5652867-FAFD-4733-B37B-020704821E1E}" type="pres">
      <dgm:prSet presAssocID="{49D8FAB1-E8DF-4541-8463-599A9B1B530A}" presName="composite" presStyleCnt="0"/>
      <dgm:spPr/>
      <dgm:t>
        <a:bodyPr/>
        <a:lstStyle/>
        <a:p>
          <a:endParaRPr lang="el-GR"/>
        </a:p>
      </dgm:t>
    </dgm:pt>
    <dgm:pt modelId="{9A51F54E-1830-45D2-A032-8D3F22441436}" type="pres">
      <dgm:prSet presAssocID="{49D8FAB1-E8DF-4541-8463-599A9B1B530A}" presName="rect1" presStyleLbl="bgImgPlace1" presStyleIdx="0" presStyleCnt="6" custScaleX="103421" custScaleY="109044" custLinFactNeighborX="-8066" custLinFactNeighborY="-937"/>
      <dgm:spPr>
        <a:blipFill>
          <a:blip xmlns:r="http://schemas.openxmlformats.org/officeDocument/2006/relationships" r:embed="rId1">
            <a:extLst/>
          </a:blip>
          <a:srcRect/>
          <a:stretch>
            <a:fillRect l="-10000" r="-10000"/>
          </a:stretch>
        </a:blipFill>
      </dgm:spPr>
      <dgm:t>
        <a:bodyPr/>
        <a:lstStyle/>
        <a:p>
          <a:endParaRPr lang="el-GR"/>
        </a:p>
      </dgm:t>
    </dgm:pt>
    <dgm:pt modelId="{C85EE90B-225B-4CB6-9AE2-0DB2D307D751}" type="pres">
      <dgm:prSet presAssocID="{49D8FAB1-E8DF-4541-8463-599A9B1B530A}" presName="wedgeRectCallout1" presStyleLbl="node1" presStyleIdx="0" presStyleCnt="6" custScaleX="107926" custScaleY="51410" custLinFactNeighborX="-11401" custLinFactNeighborY="19587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ACD96EBD-6454-4D1D-9159-471FF12032CE}" type="pres">
      <dgm:prSet presAssocID="{D742252A-5884-443C-BEC2-B2C6A22FBCF4}" presName="sibTrans" presStyleCnt="0"/>
      <dgm:spPr/>
      <dgm:t>
        <a:bodyPr/>
        <a:lstStyle/>
        <a:p>
          <a:endParaRPr lang="el-GR"/>
        </a:p>
      </dgm:t>
    </dgm:pt>
    <dgm:pt modelId="{EE1B098D-AC11-409D-B2CE-9CFC96B5BDDC}" type="pres">
      <dgm:prSet presAssocID="{083ECE40-AD2A-4143-88E3-B3C4BC636A52}" presName="composite" presStyleCnt="0"/>
      <dgm:spPr/>
      <dgm:t>
        <a:bodyPr/>
        <a:lstStyle/>
        <a:p>
          <a:endParaRPr lang="el-GR"/>
        </a:p>
      </dgm:t>
    </dgm:pt>
    <dgm:pt modelId="{DAB22F7C-AD04-47DB-9A96-B55970AF4C57}" type="pres">
      <dgm:prSet presAssocID="{083ECE40-AD2A-4143-88E3-B3C4BC636A52}" presName="rect1" presStyleLbl="bgImgPlace1" presStyleIdx="1" presStyleCnt="6" custScaleX="106672" custScaleY="111011" custLinFactNeighborX="-4695" custLinFactNeighborY="1231"/>
      <dgm:spPr>
        <a:blipFill>
          <a:blip xmlns:r="http://schemas.openxmlformats.org/officeDocument/2006/relationships" r:embed="rId2">
            <a:extLst/>
          </a:blip>
          <a:srcRect/>
          <a:stretch>
            <a:fillRect l="-21000" r="-21000"/>
          </a:stretch>
        </a:blipFill>
      </dgm:spPr>
      <dgm:t>
        <a:bodyPr/>
        <a:lstStyle/>
        <a:p>
          <a:endParaRPr lang="el-GR"/>
        </a:p>
      </dgm:t>
    </dgm:pt>
    <dgm:pt modelId="{1ABE68E6-503A-46A8-A8F0-5F0DB16FD013}" type="pres">
      <dgm:prSet presAssocID="{083ECE40-AD2A-4143-88E3-B3C4BC636A52}" presName="wedgeRectCallout1" presStyleLbl="node1" presStyleIdx="1" presStyleCnt="6" custScaleX="137026" custScaleY="71826" custLinFactNeighborX="-9473" custLinFactNeighborY="3653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C9AEB247-78F4-4E91-AA4D-AA729BDA786F}" type="pres">
      <dgm:prSet presAssocID="{33FBB392-5AA2-4EAB-990A-37E0289FE32A}" presName="sibTrans" presStyleCnt="0"/>
      <dgm:spPr/>
      <dgm:t>
        <a:bodyPr/>
        <a:lstStyle/>
        <a:p>
          <a:endParaRPr lang="el-GR"/>
        </a:p>
      </dgm:t>
    </dgm:pt>
    <dgm:pt modelId="{40C9DD16-666F-4288-9E18-366D8441F0E9}" type="pres">
      <dgm:prSet presAssocID="{6032C951-6111-4FC9-9779-CB0957695B38}" presName="composite" presStyleCnt="0"/>
      <dgm:spPr/>
      <dgm:t>
        <a:bodyPr/>
        <a:lstStyle/>
        <a:p>
          <a:endParaRPr lang="el-GR"/>
        </a:p>
      </dgm:t>
    </dgm:pt>
    <dgm:pt modelId="{EF4C0895-B7FA-4CC8-8C6C-489C5D599E72}" type="pres">
      <dgm:prSet presAssocID="{6032C951-6111-4FC9-9779-CB0957695B38}" presName="rect1" presStyleLbl="bgImgPlace1" presStyleIdx="2" presStyleCnt="6" custScaleX="84065" custScaleY="92379" custLinFactY="33338" custLinFactNeighborX="865" custLinFactNeighborY="100000"/>
      <dgm:spPr>
        <a:blipFill>
          <a:blip xmlns:r="http://schemas.openxmlformats.org/officeDocument/2006/relationships" r:embed="rId3">
            <a:extLst/>
          </a:blip>
          <a:srcRect/>
          <a:stretch>
            <a:fillRect t="-30000" b="-30000"/>
          </a:stretch>
        </a:blipFill>
      </dgm:spPr>
      <dgm:t>
        <a:bodyPr/>
        <a:lstStyle/>
        <a:p>
          <a:endParaRPr lang="el-GR"/>
        </a:p>
      </dgm:t>
    </dgm:pt>
    <dgm:pt modelId="{3B5A2E8C-71AA-40A5-A78D-EDBA5C2E4987}" type="pres">
      <dgm:prSet presAssocID="{6032C951-6111-4FC9-9779-CB0957695B38}" presName="wedgeRectCallout1" presStyleLbl="node1" presStyleIdx="2" presStyleCnt="6" custLinFactY="180889" custLinFactNeighborX="-3079" custLinFactNeighborY="200000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BD2AEC3-E774-4A75-9E7E-C6426B7AC0C4}" type="pres">
      <dgm:prSet presAssocID="{92BD8BEE-21F0-4155-92BE-5019FD4776AE}" presName="sibTrans" presStyleCnt="0"/>
      <dgm:spPr/>
    </dgm:pt>
    <dgm:pt modelId="{866BE9AF-3EDD-42DD-885F-826D584F7D52}" type="pres">
      <dgm:prSet presAssocID="{C4A5B44C-B6EB-494A-864D-7487D8D4ED1A}" presName="composite" presStyleCnt="0"/>
      <dgm:spPr/>
    </dgm:pt>
    <dgm:pt modelId="{8E9630B9-8017-4AA7-9B3C-8E665921608C}" type="pres">
      <dgm:prSet presAssocID="{C4A5B44C-B6EB-494A-864D-7487D8D4ED1A}" presName="rect1" presStyleLbl="bgImgPlace1" presStyleIdx="3" presStyleCnt="6" custLinFactNeighborX="-17092" custLinFactNeighborY="-6642"/>
      <dgm:spPr>
        <a:blipFill>
          <a:blip xmlns:r="http://schemas.openxmlformats.org/officeDocument/2006/relationships" r:embed="rId4" cstate="print">
            <a:extLst/>
          </a:blip>
          <a:srcRect/>
          <a:stretch>
            <a:fillRect l="-7000" r="-7000"/>
          </a:stretch>
        </a:blipFill>
      </dgm:spPr>
      <dgm:t>
        <a:bodyPr/>
        <a:lstStyle/>
        <a:p>
          <a:endParaRPr lang="en-US"/>
        </a:p>
      </dgm:t>
    </dgm:pt>
    <dgm:pt modelId="{49B8D7B0-3256-4502-8EEF-5243EA112C6E}" type="pres">
      <dgm:prSet presAssocID="{C4A5B44C-B6EB-494A-864D-7487D8D4ED1A}" presName="wedgeRectCallout1" presStyleLbl="node1" presStyleIdx="3" presStyleCnt="6" custScaleX="124160" custScaleY="66062" custLinFactNeighborX="-21116" custLinFactNeighborY="-207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4D3BB8-DE99-49E1-93B8-587486CD6B68}" type="pres">
      <dgm:prSet presAssocID="{9A390783-845B-41BE-B859-EA8360E80371}" presName="sibTrans" presStyleCnt="0"/>
      <dgm:spPr/>
    </dgm:pt>
    <dgm:pt modelId="{6C5F1993-952A-4680-8ADB-EAA15ED86486}" type="pres">
      <dgm:prSet presAssocID="{79C7F6F0-1D19-42BF-AD0A-F5AC61A5C580}" presName="composite" presStyleCnt="0"/>
      <dgm:spPr/>
    </dgm:pt>
    <dgm:pt modelId="{74D32980-512F-4646-B444-44C6ADB984B3}" type="pres">
      <dgm:prSet presAssocID="{79C7F6F0-1D19-42BF-AD0A-F5AC61A5C580}" presName="rect1" presStyleLbl="bgImgPlace1" presStyleIdx="4" presStyleCnt="6" custScaleX="93240" custScaleY="88453" custLinFactNeighborX="-4416" custLinFactNeighborY="-1922"/>
      <dgm:spPr>
        <a:blipFill>
          <a:blip xmlns:r="http://schemas.openxmlformats.org/officeDocument/2006/relationships" r:embed="rId5">
            <a:extLst/>
          </a:blip>
          <a:srcRect/>
          <a:stretch>
            <a:fillRect l="-30000" r="-30000"/>
          </a:stretch>
        </a:blipFill>
      </dgm:spPr>
      <dgm:t>
        <a:bodyPr/>
        <a:lstStyle/>
        <a:p>
          <a:endParaRPr lang="en-US"/>
        </a:p>
      </dgm:t>
    </dgm:pt>
    <dgm:pt modelId="{13FE5F5B-F9A9-4F94-B97A-D49BAEA176AB}" type="pres">
      <dgm:prSet presAssocID="{79C7F6F0-1D19-42BF-AD0A-F5AC61A5C580}" presName="wedgeRectCallout1" presStyleLbl="node1" presStyleIdx="4" presStyleCnt="6" custScaleY="57597" custLinFactNeighborX="-8879" custLinFactNeighborY="-134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931F7B-47F2-4008-A471-B35AD56ED3DE}" type="pres">
      <dgm:prSet presAssocID="{D6AC8AE5-CC6B-4438-9599-F733C08A8F0B}" presName="sibTrans" presStyleCnt="0"/>
      <dgm:spPr/>
    </dgm:pt>
    <dgm:pt modelId="{5003B438-F7EA-4C2D-8C8A-2C70C21823B1}" type="pres">
      <dgm:prSet presAssocID="{13A767EA-59A8-4CDD-B269-A3AD99A93F42}" presName="composite" presStyleCnt="0"/>
      <dgm:spPr/>
    </dgm:pt>
    <dgm:pt modelId="{A01308B2-7078-4B95-8597-A13D1866340D}" type="pres">
      <dgm:prSet presAssocID="{13A767EA-59A8-4CDD-B269-A3AD99A93F42}" presName="rect1" presStyleLbl="bgImgPlace1" presStyleIdx="5" presStyleCnt="6" custScaleX="103596" custScaleY="114425" custLinFactY="-44693" custLinFactNeighborX="8305" custLinFactNeighborY="-100000"/>
      <dgm:spPr>
        <a:blipFill>
          <a:blip xmlns:r="http://schemas.openxmlformats.org/officeDocument/2006/relationships" r:embed="rId6">
            <a:extLst/>
          </a:blip>
          <a:srcRect/>
          <a:stretch>
            <a:fillRect l="-10000" r="-10000"/>
          </a:stretch>
        </a:blipFill>
      </dgm:spPr>
      <dgm:t>
        <a:bodyPr/>
        <a:lstStyle/>
        <a:p>
          <a:endParaRPr lang="en-US"/>
        </a:p>
      </dgm:t>
    </dgm:pt>
    <dgm:pt modelId="{C3BB45E8-68E0-477D-848F-C0C67A3F39B1}" type="pres">
      <dgm:prSet presAssocID="{13A767EA-59A8-4CDD-B269-A3AD99A93F42}" presName="wedgeRectCallout1" presStyleLbl="node1" presStyleIdx="5" presStyleCnt="6" custScaleY="53942" custLinFactY="-175611" custLinFactNeighborX="7849" custLinFactNeighborY="-2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87A2DDE-8284-485E-86D6-926BFCD91DA5}" srcId="{F19422E2-A153-46E4-8F8B-D755133D1A1B}" destId="{13A767EA-59A8-4CDD-B269-A3AD99A93F42}" srcOrd="5" destOrd="0" parTransId="{70E80021-AC37-4A74-8253-7CDE73DEA360}" sibTransId="{EF05F08B-43BF-4B99-9B01-7CE1FF1C8A23}"/>
    <dgm:cxn modelId="{C368192D-1688-4F66-B2D9-20A5DE0C4CEB}" srcId="{F19422E2-A153-46E4-8F8B-D755133D1A1B}" destId="{C4A5B44C-B6EB-494A-864D-7487D8D4ED1A}" srcOrd="3" destOrd="0" parTransId="{70D90687-A546-463D-B786-633BEBE4E358}" sibTransId="{9A390783-845B-41BE-B859-EA8360E80371}"/>
    <dgm:cxn modelId="{20AA23DB-6EBA-43DC-ABEF-F54FDC5D5B1C}" srcId="{F19422E2-A153-46E4-8F8B-D755133D1A1B}" destId="{49D8FAB1-E8DF-4541-8463-599A9B1B530A}" srcOrd="0" destOrd="0" parTransId="{9957DFB8-88D5-460B-8C37-61E615422FAA}" sibTransId="{D742252A-5884-443C-BEC2-B2C6A22FBCF4}"/>
    <dgm:cxn modelId="{C8C6A7D3-69FB-48EB-ADBC-2D2853B02856}" type="presOf" srcId="{6032C951-6111-4FC9-9779-CB0957695B38}" destId="{3B5A2E8C-71AA-40A5-A78D-EDBA5C2E4987}" srcOrd="0" destOrd="0" presId="urn:microsoft.com/office/officeart/2008/layout/BendingPictureCaptionList"/>
    <dgm:cxn modelId="{91221BE9-E7C4-4155-81F9-F85EB0AB9F19}" type="presOf" srcId="{083ECE40-AD2A-4143-88E3-B3C4BC636A52}" destId="{1ABE68E6-503A-46A8-A8F0-5F0DB16FD013}" srcOrd="0" destOrd="0" presId="urn:microsoft.com/office/officeart/2008/layout/BendingPictureCaptionList"/>
    <dgm:cxn modelId="{9F45566D-C1F9-4D8A-910B-209C9F8A3234}" srcId="{F19422E2-A153-46E4-8F8B-D755133D1A1B}" destId="{79C7F6F0-1D19-42BF-AD0A-F5AC61A5C580}" srcOrd="4" destOrd="0" parTransId="{42E4E51B-A3AD-4BE4-AB0A-F15C05D96C76}" sibTransId="{D6AC8AE5-CC6B-4438-9599-F733C08A8F0B}"/>
    <dgm:cxn modelId="{8365A508-8AD5-4537-AA63-667FE660A06E}" srcId="{F19422E2-A153-46E4-8F8B-D755133D1A1B}" destId="{6032C951-6111-4FC9-9779-CB0957695B38}" srcOrd="2" destOrd="0" parTransId="{A528FE0C-CEB0-4642-8623-D0B4BF6DCD08}" sibTransId="{92BD8BEE-21F0-4155-92BE-5019FD4776AE}"/>
    <dgm:cxn modelId="{3344EED1-F47A-43D6-B1AF-F17EE35428C1}" srcId="{F19422E2-A153-46E4-8F8B-D755133D1A1B}" destId="{083ECE40-AD2A-4143-88E3-B3C4BC636A52}" srcOrd="1" destOrd="0" parTransId="{34BA1980-2484-472F-9AE9-20E168E11808}" sibTransId="{33FBB392-5AA2-4EAB-990A-37E0289FE32A}"/>
    <dgm:cxn modelId="{5183816D-0939-4E50-8962-6555247D94B4}" type="presOf" srcId="{49D8FAB1-E8DF-4541-8463-599A9B1B530A}" destId="{C85EE90B-225B-4CB6-9AE2-0DB2D307D751}" srcOrd="0" destOrd="0" presId="urn:microsoft.com/office/officeart/2008/layout/BendingPictureCaptionList"/>
    <dgm:cxn modelId="{0EE7E99E-5D43-4658-9007-7CE3E42CDDC0}" type="presOf" srcId="{79C7F6F0-1D19-42BF-AD0A-F5AC61A5C580}" destId="{13FE5F5B-F9A9-4F94-B97A-D49BAEA176AB}" srcOrd="0" destOrd="0" presId="urn:microsoft.com/office/officeart/2008/layout/BendingPictureCaptionList"/>
    <dgm:cxn modelId="{DAA13E08-9C00-4AC7-9E2C-0AD254AB1765}" type="presOf" srcId="{13A767EA-59A8-4CDD-B269-A3AD99A93F42}" destId="{C3BB45E8-68E0-477D-848F-C0C67A3F39B1}" srcOrd="0" destOrd="0" presId="urn:microsoft.com/office/officeart/2008/layout/BendingPictureCaptionList"/>
    <dgm:cxn modelId="{C009FA61-9C43-46BE-BCC4-6BC4BE6E87B9}" type="presOf" srcId="{F19422E2-A153-46E4-8F8B-D755133D1A1B}" destId="{62B288DE-9C03-46C5-A1EB-D6A63991C3AA}" srcOrd="0" destOrd="0" presId="urn:microsoft.com/office/officeart/2008/layout/BendingPictureCaptionList"/>
    <dgm:cxn modelId="{F1F3F1BB-61A7-42B1-8BF8-893AB9986D7F}" type="presOf" srcId="{C4A5B44C-B6EB-494A-864D-7487D8D4ED1A}" destId="{49B8D7B0-3256-4502-8EEF-5243EA112C6E}" srcOrd="0" destOrd="0" presId="urn:microsoft.com/office/officeart/2008/layout/BendingPictureCaptionList"/>
    <dgm:cxn modelId="{B2000DE6-2819-486E-863A-58F1A465001A}" type="presParOf" srcId="{62B288DE-9C03-46C5-A1EB-D6A63991C3AA}" destId="{A5652867-FAFD-4733-B37B-020704821E1E}" srcOrd="0" destOrd="0" presId="urn:microsoft.com/office/officeart/2008/layout/BendingPictureCaptionList"/>
    <dgm:cxn modelId="{3CC81415-1ED0-4065-ACA3-65BB8296D8BC}" type="presParOf" srcId="{A5652867-FAFD-4733-B37B-020704821E1E}" destId="{9A51F54E-1830-45D2-A032-8D3F22441436}" srcOrd="0" destOrd="0" presId="urn:microsoft.com/office/officeart/2008/layout/BendingPictureCaptionList"/>
    <dgm:cxn modelId="{DBDBE165-D39E-42E5-8A25-2B5D8F305DB3}" type="presParOf" srcId="{A5652867-FAFD-4733-B37B-020704821E1E}" destId="{C85EE90B-225B-4CB6-9AE2-0DB2D307D751}" srcOrd="1" destOrd="0" presId="urn:microsoft.com/office/officeart/2008/layout/BendingPictureCaptionList"/>
    <dgm:cxn modelId="{4EDE8019-5E97-4859-9583-D8C4FE43F792}" type="presParOf" srcId="{62B288DE-9C03-46C5-A1EB-D6A63991C3AA}" destId="{ACD96EBD-6454-4D1D-9159-471FF12032CE}" srcOrd="1" destOrd="0" presId="urn:microsoft.com/office/officeart/2008/layout/BendingPictureCaptionList"/>
    <dgm:cxn modelId="{DB3AE1C4-DD60-4AC3-94CD-F9662F185D3B}" type="presParOf" srcId="{62B288DE-9C03-46C5-A1EB-D6A63991C3AA}" destId="{EE1B098D-AC11-409D-B2CE-9CFC96B5BDDC}" srcOrd="2" destOrd="0" presId="urn:microsoft.com/office/officeart/2008/layout/BendingPictureCaptionList"/>
    <dgm:cxn modelId="{3D5BC1CA-6691-4859-9AB3-3C2AA2F18E10}" type="presParOf" srcId="{EE1B098D-AC11-409D-B2CE-9CFC96B5BDDC}" destId="{DAB22F7C-AD04-47DB-9A96-B55970AF4C57}" srcOrd="0" destOrd="0" presId="urn:microsoft.com/office/officeart/2008/layout/BendingPictureCaptionList"/>
    <dgm:cxn modelId="{01E54191-5CA8-4389-98F5-236ACB6FE4A6}" type="presParOf" srcId="{EE1B098D-AC11-409D-B2CE-9CFC96B5BDDC}" destId="{1ABE68E6-503A-46A8-A8F0-5F0DB16FD013}" srcOrd="1" destOrd="0" presId="urn:microsoft.com/office/officeart/2008/layout/BendingPictureCaptionList"/>
    <dgm:cxn modelId="{1E741BD4-EE67-47B8-9393-D11029E350A3}" type="presParOf" srcId="{62B288DE-9C03-46C5-A1EB-D6A63991C3AA}" destId="{C9AEB247-78F4-4E91-AA4D-AA729BDA786F}" srcOrd="3" destOrd="0" presId="urn:microsoft.com/office/officeart/2008/layout/BendingPictureCaptionList"/>
    <dgm:cxn modelId="{9C69A7D0-BF5A-4CC0-A9E6-7CA9E717A87A}" type="presParOf" srcId="{62B288DE-9C03-46C5-A1EB-D6A63991C3AA}" destId="{40C9DD16-666F-4288-9E18-366D8441F0E9}" srcOrd="4" destOrd="0" presId="urn:microsoft.com/office/officeart/2008/layout/BendingPictureCaptionList"/>
    <dgm:cxn modelId="{222802E2-004D-4A1D-BC82-89A842E35250}" type="presParOf" srcId="{40C9DD16-666F-4288-9E18-366D8441F0E9}" destId="{EF4C0895-B7FA-4CC8-8C6C-489C5D599E72}" srcOrd="0" destOrd="0" presId="urn:microsoft.com/office/officeart/2008/layout/BendingPictureCaptionList"/>
    <dgm:cxn modelId="{32E37A02-2EA5-4508-AEAF-0CAE2E07C2EE}" type="presParOf" srcId="{40C9DD16-666F-4288-9E18-366D8441F0E9}" destId="{3B5A2E8C-71AA-40A5-A78D-EDBA5C2E4987}" srcOrd="1" destOrd="0" presId="urn:microsoft.com/office/officeart/2008/layout/BendingPictureCaptionList"/>
    <dgm:cxn modelId="{802E6221-8D50-47A6-B3AC-D0DE03ED871F}" type="presParOf" srcId="{62B288DE-9C03-46C5-A1EB-D6A63991C3AA}" destId="{6BD2AEC3-E774-4A75-9E7E-C6426B7AC0C4}" srcOrd="5" destOrd="0" presId="urn:microsoft.com/office/officeart/2008/layout/BendingPictureCaptionList"/>
    <dgm:cxn modelId="{1572AF88-17BB-47E3-BBF5-98E25F7D958F}" type="presParOf" srcId="{62B288DE-9C03-46C5-A1EB-D6A63991C3AA}" destId="{866BE9AF-3EDD-42DD-885F-826D584F7D52}" srcOrd="6" destOrd="0" presId="urn:microsoft.com/office/officeart/2008/layout/BendingPictureCaptionList"/>
    <dgm:cxn modelId="{4DEC234D-A468-4E9E-B436-520B496FB128}" type="presParOf" srcId="{866BE9AF-3EDD-42DD-885F-826D584F7D52}" destId="{8E9630B9-8017-4AA7-9B3C-8E665921608C}" srcOrd="0" destOrd="0" presId="urn:microsoft.com/office/officeart/2008/layout/BendingPictureCaptionList"/>
    <dgm:cxn modelId="{8CA9F4E5-0FD0-45F3-8581-21E57E49209F}" type="presParOf" srcId="{866BE9AF-3EDD-42DD-885F-826D584F7D52}" destId="{49B8D7B0-3256-4502-8EEF-5243EA112C6E}" srcOrd="1" destOrd="0" presId="urn:microsoft.com/office/officeart/2008/layout/BendingPictureCaptionList"/>
    <dgm:cxn modelId="{F23F4337-B39C-4055-9B6D-966BDD24CAF3}" type="presParOf" srcId="{62B288DE-9C03-46C5-A1EB-D6A63991C3AA}" destId="{504D3BB8-DE99-49E1-93B8-587486CD6B68}" srcOrd="7" destOrd="0" presId="urn:microsoft.com/office/officeart/2008/layout/BendingPictureCaptionList"/>
    <dgm:cxn modelId="{13380DA3-E08F-4280-A31D-0D836BCE89F4}" type="presParOf" srcId="{62B288DE-9C03-46C5-A1EB-D6A63991C3AA}" destId="{6C5F1993-952A-4680-8ADB-EAA15ED86486}" srcOrd="8" destOrd="0" presId="urn:microsoft.com/office/officeart/2008/layout/BendingPictureCaptionList"/>
    <dgm:cxn modelId="{2D33DC1A-B6A7-4D10-AAD4-21D9A62DB5F0}" type="presParOf" srcId="{6C5F1993-952A-4680-8ADB-EAA15ED86486}" destId="{74D32980-512F-4646-B444-44C6ADB984B3}" srcOrd="0" destOrd="0" presId="urn:microsoft.com/office/officeart/2008/layout/BendingPictureCaptionList"/>
    <dgm:cxn modelId="{C177180A-ED66-4083-B9FA-AB72434714D0}" type="presParOf" srcId="{6C5F1993-952A-4680-8ADB-EAA15ED86486}" destId="{13FE5F5B-F9A9-4F94-B97A-D49BAEA176AB}" srcOrd="1" destOrd="0" presId="urn:microsoft.com/office/officeart/2008/layout/BendingPictureCaptionList"/>
    <dgm:cxn modelId="{ED55E1B5-33F1-4608-BF96-E54ACF2715AA}" type="presParOf" srcId="{62B288DE-9C03-46C5-A1EB-D6A63991C3AA}" destId="{06931F7B-47F2-4008-A471-B35AD56ED3DE}" srcOrd="9" destOrd="0" presId="urn:microsoft.com/office/officeart/2008/layout/BendingPictureCaptionList"/>
    <dgm:cxn modelId="{A29AB940-225F-4A9E-B082-D4CDE5A880C9}" type="presParOf" srcId="{62B288DE-9C03-46C5-A1EB-D6A63991C3AA}" destId="{5003B438-F7EA-4C2D-8C8A-2C70C21823B1}" srcOrd="10" destOrd="0" presId="urn:microsoft.com/office/officeart/2008/layout/BendingPictureCaptionList"/>
    <dgm:cxn modelId="{5A0D86D6-D2A7-4A28-BF2E-FB1579995E40}" type="presParOf" srcId="{5003B438-F7EA-4C2D-8C8A-2C70C21823B1}" destId="{A01308B2-7078-4B95-8597-A13D1866340D}" srcOrd="0" destOrd="0" presId="urn:microsoft.com/office/officeart/2008/layout/BendingPictureCaptionList"/>
    <dgm:cxn modelId="{B36510AF-F9A2-4ABD-8909-509DC3CB1D8C}" type="presParOf" srcId="{5003B438-F7EA-4C2D-8C8A-2C70C21823B1}" destId="{C3BB45E8-68E0-477D-848F-C0C67A3F39B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19422E2-A153-46E4-8F8B-D755133D1A1B}" type="doc">
      <dgm:prSet loTypeId="urn:microsoft.com/office/officeart/2008/layout/BendingPictureCaptionList" loCatId="picture" qsTypeId="urn:microsoft.com/office/officeart/2005/8/quickstyle/3d4" qsCatId="3D" csTypeId="urn:microsoft.com/office/officeart/2005/8/colors/accent2_1" csCatId="accent2" phldr="1"/>
      <dgm:spPr/>
      <dgm:t>
        <a:bodyPr/>
        <a:lstStyle/>
        <a:p>
          <a:endParaRPr lang="el-GR"/>
        </a:p>
      </dgm:t>
    </dgm:pt>
    <dgm:pt modelId="{1BA2E893-933E-4633-A5EF-2EA5FC010743}">
      <dgm:prSet custT="1"/>
      <dgm:spPr/>
      <dgm:t>
        <a:bodyPr/>
        <a:lstStyle/>
        <a:p>
          <a:r>
            <a:rPr lang="el-GR" sz="1400" b="0" i="0" dirty="0" smtClean="0">
              <a:effectLst/>
            </a:rPr>
            <a:t>ΠΜΣ </a:t>
          </a:r>
          <a:r>
            <a:rPr lang="el-GR" sz="1400" b="1" i="0" dirty="0" err="1" smtClean="0">
              <a:effectLst/>
            </a:rPr>
            <a:t>Γεωπεριβαλλοντικοί</a:t>
          </a:r>
          <a:r>
            <a:rPr lang="el-GR" sz="1400" b="1" i="0" dirty="0" smtClean="0">
              <a:effectLst/>
            </a:rPr>
            <a:t> Πόροι και Κίνδυνοι</a:t>
          </a:r>
          <a:endParaRPr lang="el-GR" sz="1400" b="1" dirty="0">
            <a:effectLst/>
          </a:endParaRPr>
        </a:p>
      </dgm:t>
    </dgm:pt>
    <dgm:pt modelId="{F3F25008-2822-4341-B2A0-EB7463D19A1B}" type="parTrans" cxnId="{DE763E3A-222C-4424-8170-3C8E8E5C11AE}">
      <dgm:prSet/>
      <dgm:spPr/>
      <dgm:t>
        <a:bodyPr/>
        <a:lstStyle/>
        <a:p>
          <a:endParaRPr lang="el-GR"/>
        </a:p>
      </dgm:t>
    </dgm:pt>
    <dgm:pt modelId="{8AB58B0F-4FB5-48B5-8E8C-97D8C8C99068}" type="sibTrans" cxnId="{DE763E3A-222C-4424-8170-3C8E8E5C11AE}">
      <dgm:prSet/>
      <dgm:spPr/>
      <dgm:t>
        <a:bodyPr/>
        <a:lstStyle/>
        <a:p>
          <a:endParaRPr lang="el-GR"/>
        </a:p>
      </dgm:t>
    </dgm:pt>
    <dgm:pt modelId="{9333C4B7-2D1D-459D-A69B-B884669324DE}">
      <dgm:prSet phldrT="[Κείμενο]" custT="1"/>
      <dgm:spPr/>
      <dgm:t>
        <a:bodyPr/>
        <a:lstStyle/>
        <a:p>
          <a:r>
            <a:rPr lang="el-GR" sz="1400" b="0" i="0" dirty="0" smtClean="0">
              <a:effectLst/>
            </a:rPr>
            <a:t>ΠΜΣ </a:t>
          </a:r>
          <a:r>
            <a:rPr lang="el-GR" sz="1400" b="1" i="0" dirty="0" smtClean="0">
              <a:effectLst/>
            </a:rPr>
            <a:t>Ηλεκτρονικά Συστήματα Τηλεπικοινωνιών &amp; Αυτοματισμών</a:t>
          </a:r>
          <a:endParaRPr lang="el-GR" sz="1400" b="0" dirty="0">
            <a:effectLst/>
          </a:endParaRPr>
        </a:p>
      </dgm:t>
    </dgm:pt>
    <dgm:pt modelId="{8AF6EE09-BDBB-4629-B1F2-51315EF05872}" type="parTrans" cxnId="{CF529AAE-50E5-4127-A6D7-713F4A85031F}">
      <dgm:prSet/>
      <dgm:spPr/>
      <dgm:t>
        <a:bodyPr/>
        <a:lstStyle/>
        <a:p>
          <a:endParaRPr lang="en-US"/>
        </a:p>
      </dgm:t>
    </dgm:pt>
    <dgm:pt modelId="{36013442-8E1A-4803-9BE4-3B9F0AC83E6E}" type="sibTrans" cxnId="{CF529AAE-50E5-4127-A6D7-713F4A85031F}">
      <dgm:prSet/>
      <dgm:spPr/>
      <dgm:t>
        <a:bodyPr/>
        <a:lstStyle/>
        <a:p>
          <a:endParaRPr lang="en-US"/>
        </a:p>
      </dgm:t>
    </dgm:pt>
    <dgm:pt modelId="{6DBABD21-6FA8-42BD-8A68-59802197B368}">
      <dgm:prSet phldrT="[Κείμενο]" custT="1"/>
      <dgm:spPr/>
      <dgm:t>
        <a:bodyPr/>
        <a:lstStyle/>
        <a:p>
          <a:r>
            <a:rPr lang="el-GR" sz="1400" b="0" i="0" dirty="0" smtClean="0">
              <a:effectLst/>
            </a:rPr>
            <a:t>ΠΜΣ </a:t>
          </a:r>
          <a:r>
            <a:rPr lang="el-GR" sz="1400" b="1" i="0" dirty="0" smtClean="0">
              <a:effectLst/>
            </a:rPr>
            <a:t>Φυσική Πλάσματος &amp; Εφαρμογές</a:t>
          </a:r>
          <a:endParaRPr lang="el-GR" sz="1400" b="0" dirty="0">
            <a:effectLst/>
          </a:endParaRPr>
        </a:p>
      </dgm:t>
    </dgm:pt>
    <dgm:pt modelId="{E269C01C-D58A-4ED3-89F2-B2F52E4E42C9}" type="parTrans" cxnId="{41874A94-BB20-4D93-987C-A90DB7CA9389}">
      <dgm:prSet/>
      <dgm:spPr/>
      <dgm:t>
        <a:bodyPr/>
        <a:lstStyle/>
        <a:p>
          <a:endParaRPr lang="en-US"/>
        </a:p>
      </dgm:t>
    </dgm:pt>
    <dgm:pt modelId="{AFB62A4F-39EF-4E5D-B6C7-5D0E0C4EA54D}" type="sibTrans" cxnId="{41874A94-BB20-4D93-987C-A90DB7CA9389}">
      <dgm:prSet/>
      <dgm:spPr/>
      <dgm:t>
        <a:bodyPr/>
        <a:lstStyle/>
        <a:p>
          <a:endParaRPr lang="en-US"/>
        </a:p>
      </dgm:t>
    </dgm:pt>
    <dgm:pt modelId="{62B288DE-9C03-46C5-A1EB-D6A63991C3AA}" type="pres">
      <dgm:prSet presAssocID="{F19422E2-A153-46E4-8F8B-D755133D1A1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E4B02202-F000-419F-A0D7-2E690C7AAE71}" type="pres">
      <dgm:prSet presAssocID="{1BA2E893-933E-4633-A5EF-2EA5FC010743}" presName="composite" presStyleCnt="0"/>
      <dgm:spPr/>
      <dgm:t>
        <a:bodyPr/>
        <a:lstStyle/>
        <a:p>
          <a:endParaRPr lang="el-GR"/>
        </a:p>
      </dgm:t>
    </dgm:pt>
    <dgm:pt modelId="{9D37F026-E258-490F-A4CC-A707162C7F8D}" type="pres">
      <dgm:prSet presAssocID="{1BA2E893-933E-4633-A5EF-2EA5FC010743}" presName="rect1" presStyleLbl="bgImgPlace1" presStyleIdx="0" presStyleCnt="3" custScaleX="44880" custScaleY="42835" custLinFactNeighborX="5549" custLinFactNeighborY="-10089"/>
      <dgm:spPr>
        <a:blipFill>
          <a:blip xmlns:r="http://schemas.openxmlformats.org/officeDocument/2006/relationships" r:embed="rId1">
            <a:extLst/>
          </a:blip>
          <a:srcRect/>
          <a:stretch>
            <a:fillRect t="-1000" b="-1000"/>
          </a:stretch>
        </a:blipFill>
      </dgm:spPr>
      <dgm:t>
        <a:bodyPr/>
        <a:lstStyle/>
        <a:p>
          <a:endParaRPr lang="el-GR"/>
        </a:p>
      </dgm:t>
    </dgm:pt>
    <dgm:pt modelId="{63382485-EB61-4C7C-BEC4-0E977F526069}" type="pres">
      <dgm:prSet presAssocID="{1BA2E893-933E-4633-A5EF-2EA5FC010743}" presName="wedgeRectCallout1" presStyleLbl="node1" presStyleIdx="0" presStyleCnt="3" custScaleX="49220" custScaleY="52338" custLinFactNeighborX="2131" custLinFactNeighborY="-9992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C957F3CA-40FA-427D-972F-239591CFEFC5}" type="pres">
      <dgm:prSet presAssocID="{8AB58B0F-4FB5-48B5-8E8C-97D8C8C99068}" presName="sibTrans" presStyleCnt="0"/>
      <dgm:spPr/>
      <dgm:t>
        <a:bodyPr/>
        <a:lstStyle/>
        <a:p>
          <a:endParaRPr lang="el-GR"/>
        </a:p>
      </dgm:t>
    </dgm:pt>
    <dgm:pt modelId="{10DCA1A4-A216-4D59-90FC-207EE735C006}" type="pres">
      <dgm:prSet presAssocID="{9333C4B7-2D1D-459D-A69B-B884669324DE}" presName="composite" presStyleCnt="0"/>
      <dgm:spPr/>
    </dgm:pt>
    <dgm:pt modelId="{E575E38D-FAF0-4E92-AF45-2B1392638788}" type="pres">
      <dgm:prSet presAssocID="{9333C4B7-2D1D-459D-A69B-B884669324DE}" presName="rect1" presStyleLbl="bgImgPlace1" presStyleIdx="1" presStyleCnt="3" custScaleX="54111" custScaleY="45773" custLinFactNeighborX="1358" custLinFactNeighborY="3929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590A0499-9367-4D1C-89AB-6FC7BA4D0CAE}" type="pres">
      <dgm:prSet presAssocID="{9333C4B7-2D1D-459D-A69B-B884669324DE}" presName="wedgeRectCallout1" presStyleLbl="node1" presStyleIdx="1" presStyleCnt="3" custScaleX="57731" custScaleY="53839" custLinFactNeighborX="-2060" custLinFactNeighborY="409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5DC1A2-4A2F-46C6-8816-241579A6901E}" type="pres">
      <dgm:prSet presAssocID="{36013442-8E1A-4803-9BE4-3B9F0AC83E6E}" presName="sibTrans" presStyleCnt="0"/>
      <dgm:spPr/>
    </dgm:pt>
    <dgm:pt modelId="{6881D6EB-6E12-472C-AF20-B53BDCA1B2A1}" type="pres">
      <dgm:prSet presAssocID="{6DBABD21-6FA8-42BD-8A68-59802197B368}" presName="composite" presStyleCnt="0"/>
      <dgm:spPr/>
    </dgm:pt>
    <dgm:pt modelId="{77F6DC8D-C2F7-4488-88CB-47AC3F7AD03A}" type="pres">
      <dgm:prSet presAssocID="{6DBABD21-6FA8-42BD-8A68-59802197B368}" presName="rect1" presStyleLbl="bgImgPlace1" presStyleIdx="2" presStyleCnt="3" custScaleX="47312" custScaleY="50105" custLinFactNeighborX="-3134" custLinFactNeighborY="-13313"/>
      <dgm:spPr>
        <a:blipFill>
          <a:blip xmlns:r="http://schemas.openxmlformats.org/officeDocument/2006/relationships" r:embed="rId3">
            <a:extLst/>
          </a:blip>
          <a:srcRect/>
          <a:stretch>
            <a:fillRect l="-3000" r="-3000"/>
          </a:stretch>
        </a:blipFill>
      </dgm:spPr>
      <dgm:t>
        <a:bodyPr/>
        <a:lstStyle/>
        <a:p>
          <a:endParaRPr lang="en-US"/>
        </a:p>
      </dgm:t>
    </dgm:pt>
    <dgm:pt modelId="{81D48C9A-7AF5-4702-AD4A-7B84144F3F1B}" type="pres">
      <dgm:prSet presAssocID="{6DBABD21-6FA8-42BD-8A68-59802197B368}" presName="wedgeRectCallout1" presStyleLbl="node1" presStyleIdx="2" presStyleCnt="3" custScaleX="48470" custScaleY="49883" custLinFactY="-10242" custLinFactNeighborX="-6012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E763E3A-222C-4424-8170-3C8E8E5C11AE}" srcId="{F19422E2-A153-46E4-8F8B-D755133D1A1B}" destId="{1BA2E893-933E-4633-A5EF-2EA5FC010743}" srcOrd="0" destOrd="0" parTransId="{F3F25008-2822-4341-B2A0-EB7463D19A1B}" sibTransId="{8AB58B0F-4FB5-48B5-8E8C-97D8C8C99068}"/>
    <dgm:cxn modelId="{55796092-7D43-40E2-81B1-DEC86AD151CE}" type="presOf" srcId="{1BA2E893-933E-4633-A5EF-2EA5FC010743}" destId="{63382485-EB61-4C7C-BEC4-0E977F526069}" srcOrd="0" destOrd="0" presId="urn:microsoft.com/office/officeart/2008/layout/BendingPictureCaptionList"/>
    <dgm:cxn modelId="{243DC266-93F4-45C9-A184-28F07A15C769}" type="presOf" srcId="{F19422E2-A153-46E4-8F8B-D755133D1A1B}" destId="{62B288DE-9C03-46C5-A1EB-D6A63991C3AA}" srcOrd="0" destOrd="0" presId="urn:microsoft.com/office/officeart/2008/layout/BendingPictureCaptionList"/>
    <dgm:cxn modelId="{41874A94-BB20-4D93-987C-A90DB7CA9389}" srcId="{F19422E2-A153-46E4-8F8B-D755133D1A1B}" destId="{6DBABD21-6FA8-42BD-8A68-59802197B368}" srcOrd="2" destOrd="0" parTransId="{E269C01C-D58A-4ED3-89F2-B2F52E4E42C9}" sibTransId="{AFB62A4F-39EF-4E5D-B6C7-5D0E0C4EA54D}"/>
    <dgm:cxn modelId="{CF529AAE-50E5-4127-A6D7-713F4A85031F}" srcId="{F19422E2-A153-46E4-8F8B-D755133D1A1B}" destId="{9333C4B7-2D1D-459D-A69B-B884669324DE}" srcOrd="1" destOrd="0" parTransId="{8AF6EE09-BDBB-4629-B1F2-51315EF05872}" sibTransId="{36013442-8E1A-4803-9BE4-3B9F0AC83E6E}"/>
    <dgm:cxn modelId="{2F059140-C80D-4CF1-972F-D8999DD3F3D9}" type="presOf" srcId="{6DBABD21-6FA8-42BD-8A68-59802197B368}" destId="{81D48C9A-7AF5-4702-AD4A-7B84144F3F1B}" srcOrd="0" destOrd="0" presId="urn:microsoft.com/office/officeart/2008/layout/BendingPictureCaptionList"/>
    <dgm:cxn modelId="{04977061-59B9-43E9-A209-A19DDFABDD4C}" type="presOf" srcId="{9333C4B7-2D1D-459D-A69B-B884669324DE}" destId="{590A0499-9367-4D1C-89AB-6FC7BA4D0CAE}" srcOrd="0" destOrd="0" presId="urn:microsoft.com/office/officeart/2008/layout/BendingPictureCaptionList"/>
    <dgm:cxn modelId="{E2A027D9-1BBF-4767-8ED4-C0C00D34CF75}" type="presParOf" srcId="{62B288DE-9C03-46C5-A1EB-D6A63991C3AA}" destId="{E4B02202-F000-419F-A0D7-2E690C7AAE71}" srcOrd="0" destOrd="0" presId="urn:microsoft.com/office/officeart/2008/layout/BendingPictureCaptionList"/>
    <dgm:cxn modelId="{BBD1FD81-604B-4F3A-AF10-2471C95F0EB6}" type="presParOf" srcId="{E4B02202-F000-419F-A0D7-2E690C7AAE71}" destId="{9D37F026-E258-490F-A4CC-A707162C7F8D}" srcOrd="0" destOrd="0" presId="urn:microsoft.com/office/officeart/2008/layout/BendingPictureCaptionList"/>
    <dgm:cxn modelId="{0BBC2C3C-0039-4C31-84F6-988C69027340}" type="presParOf" srcId="{E4B02202-F000-419F-A0D7-2E690C7AAE71}" destId="{63382485-EB61-4C7C-BEC4-0E977F526069}" srcOrd="1" destOrd="0" presId="urn:microsoft.com/office/officeart/2008/layout/BendingPictureCaptionList"/>
    <dgm:cxn modelId="{18EA0879-3227-4166-92C4-8D0FAA29A638}" type="presParOf" srcId="{62B288DE-9C03-46C5-A1EB-D6A63991C3AA}" destId="{C957F3CA-40FA-427D-972F-239591CFEFC5}" srcOrd="1" destOrd="0" presId="urn:microsoft.com/office/officeart/2008/layout/BendingPictureCaptionList"/>
    <dgm:cxn modelId="{FC302526-A1ED-467B-A5C2-0B37514F27BD}" type="presParOf" srcId="{62B288DE-9C03-46C5-A1EB-D6A63991C3AA}" destId="{10DCA1A4-A216-4D59-90FC-207EE735C006}" srcOrd="2" destOrd="0" presId="urn:microsoft.com/office/officeart/2008/layout/BendingPictureCaptionList"/>
    <dgm:cxn modelId="{E3DCE867-1715-49F6-89DB-310B34C18DCD}" type="presParOf" srcId="{10DCA1A4-A216-4D59-90FC-207EE735C006}" destId="{E575E38D-FAF0-4E92-AF45-2B1392638788}" srcOrd="0" destOrd="0" presId="urn:microsoft.com/office/officeart/2008/layout/BendingPictureCaptionList"/>
    <dgm:cxn modelId="{D10A9E69-3507-419D-BA29-3A09FA80D47F}" type="presParOf" srcId="{10DCA1A4-A216-4D59-90FC-207EE735C006}" destId="{590A0499-9367-4D1C-89AB-6FC7BA4D0CAE}" srcOrd="1" destOrd="0" presId="urn:microsoft.com/office/officeart/2008/layout/BendingPictureCaptionList"/>
    <dgm:cxn modelId="{0F849CC7-B4F3-43EC-9468-ECC525C8BEDE}" type="presParOf" srcId="{62B288DE-9C03-46C5-A1EB-D6A63991C3AA}" destId="{C55DC1A2-4A2F-46C6-8816-241579A6901E}" srcOrd="3" destOrd="0" presId="urn:microsoft.com/office/officeart/2008/layout/BendingPictureCaptionList"/>
    <dgm:cxn modelId="{7986C72F-B4A8-4F24-A315-243ED4315234}" type="presParOf" srcId="{62B288DE-9C03-46C5-A1EB-D6A63991C3AA}" destId="{6881D6EB-6E12-472C-AF20-B53BDCA1B2A1}" srcOrd="4" destOrd="0" presId="urn:microsoft.com/office/officeart/2008/layout/BendingPictureCaptionList"/>
    <dgm:cxn modelId="{7273243B-53F5-4754-B8DA-612D08E2450B}" type="presParOf" srcId="{6881D6EB-6E12-472C-AF20-B53BDCA1B2A1}" destId="{77F6DC8D-C2F7-4488-88CB-47AC3F7AD03A}" srcOrd="0" destOrd="0" presId="urn:microsoft.com/office/officeart/2008/layout/BendingPictureCaptionList"/>
    <dgm:cxn modelId="{8F8D3E2B-0C26-41E2-B8BE-0FEC9DF5DA98}" type="presParOf" srcId="{6881D6EB-6E12-472C-AF20-B53BDCA1B2A1}" destId="{81D48C9A-7AF5-4702-AD4A-7B84144F3F1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581B24D-DDC7-4A5B-B834-7687ACF0EF6E}" type="doc">
      <dgm:prSet loTypeId="urn:microsoft.com/office/officeart/2008/layout/PictureStrips" loCatId="list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el-GR"/>
        </a:p>
      </dgm:t>
    </dgm:pt>
    <dgm:pt modelId="{F6C24820-C0EF-4A5B-A366-9DCC48A234BD}">
      <dgm:prSet custT="1"/>
      <dgm:spPr/>
      <dgm:t>
        <a:bodyPr/>
        <a:lstStyle/>
        <a:p>
          <a:pPr rtl="0"/>
          <a:r>
            <a:rPr lang="el-GR" sz="2600" dirty="0" smtClean="0"/>
            <a:t>Δομή Απασχόλησης και Σταδιοδρομίας </a:t>
          </a:r>
          <a:r>
            <a:rPr lang="el-GR" sz="2000" b="1" dirty="0" smtClean="0">
              <a:hlinkClick xmlns:r="http://schemas.openxmlformats.org/officeDocument/2006/relationships" r:id="rId1" action="ppaction://hlinkfile"/>
            </a:rPr>
            <a:t>(ΔΑΣΤΑ) </a:t>
          </a:r>
          <a:endParaRPr lang="en-US" sz="2000" b="1" dirty="0"/>
        </a:p>
      </dgm:t>
    </dgm:pt>
    <dgm:pt modelId="{C26B38C4-CF2A-4B6F-B213-C50EB3E88CCA}" type="parTrans" cxnId="{9ADC452F-B5EC-4985-8DCE-B22F0BA12E41}">
      <dgm:prSet/>
      <dgm:spPr/>
      <dgm:t>
        <a:bodyPr/>
        <a:lstStyle/>
        <a:p>
          <a:endParaRPr lang="el-GR"/>
        </a:p>
      </dgm:t>
    </dgm:pt>
    <dgm:pt modelId="{133C8F13-65EB-41FA-90E5-1EAF90CAECDA}" type="sibTrans" cxnId="{9ADC452F-B5EC-4985-8DCE-B22F0BA12E41}">
      <dgm:prSet/>
      <dgm:spPr/>
      <dgm:t>
        <a:bodyPr/>
        <a:lstStyle/>
        <a:p>
          <a:endParaRPr lang="el-GR"/>
        </a:p>
      </dgm:t>
    </dgm:pt>
    <dgm:pt modelId="{88720D04-C525-46B4-9087-35131E8F7CDA}">
      <dgm:prSet custT="1"/>
      <dgm:spPr/>
      <dgm:t>
        <a:bodyPr/>
        <a:lstStyle/>
        <a:p>
          <a:pPr algn="ctr" rtl="0"/>
          <a:r>
            <a:rPr lang="el-GR" sz="2800" dirty="0" smtClean="0"/>
            <a:t>Γραφείο Διασύνδεσης </a:t>
          </a:r>
          <a:r>
            <a:rPr lang="en-US" sz="2000" b="1" dirty="0" smtClean="0">
              <a:hlinkClick xmlns:r="http://schemas.openxmlformats.org/officeDocument/2006/relationships" r:id="rId2"/>
            </a:rPr>
            <a:t>(</a:t>
          </a:r>
          <a:r>
            <a:rPr lang="el-GR" sz="2000" b="1" dirty="0" smtClean="0">
              <a:hlinkClick xmlns:r="http://schemas.openxmlformats.org/officeDocument/2006/relationships" r:id="rId2"/>
            </a:rPr>
            <a:t>ΓΔ) </a:t>
          </a:r>
          <a:endParaRPr lang="el-GR" sz="2000" b="1" dirty="0"/>
        </a:p>
      </dgm:t>
    </dgm:pt>
    <dgm:pt modelId="{FE1030E9-82F0-4F80-BF47-8149F62FE85A}" type="parTrans" cxnId="{8AE559DB-C64C-44E7-80AD-3C1B6F0CB340}">
      <dgm:prSet/>
      <dgm:spPr/>
      <dgm:t>
        <a:bodyPr/>
        <a:lstStyle/>
        <a:p>
          <a:endParaRPr lang="el-GR"/>
        </a:p>
      </dgm:t>
    </dgm:pt>
    <dgm:pt modelId="{8C22F40B-F527-4AB1-ADF4-FDC5167E1B13}" type="sibTrans" cxnId="{8AE559DB-C64C-44E7-80AD-3C1B6F0CB340}">
      <dgm:prSet/>
      <dgm:spPr/>
      <dgm:t>
        <a:bodyPr/>
        <a:lstStyle/>
        <a:p>
          <a:endParaRPr lang="el-GR"/>
        </a:p>
      </dgm:t>
    </dgm:pt>
    <dgm:pt modelId="{D5458B87-44FD-4771-9FC1-5AD7669F7240}">
      <dgm:prSet custT="1"/>
      <dgm:spPr/>
      <dgm:t>
        <a:bodyPr/>
        <a:lstStyle/>
        <a:p>
          <a:pPr algn="ctr" rtl="0"/>
          <a:r>
            <a:rPr lang="el-GR" sz="2600" dirty="0" smtClean="0"/>
            <a:t>Γραφείο Πρακτικής Άσκησης </a:t>
          </a:r>
          <a:r>
            <a:rPr lang="el-GR" sz="2000" b="1" dirty="0" smtClean="0">
              <a:hlinkClick xmlns:r="http://schemas.openxmlformats.org/officeDocument/2006/relationships" r:id="rId3" action="ppaction://hlinkfile"/>
            </a:rPr>
            <a:t>(ΠΑ)</a:t>
          </a:r>
          <a:endParaRPr lang="el-GR" sz="2000" b="1" dirty="0"/>
        </a:p>
      </dgm:t>
    </dgm:pt>
    <dgm:pt modelId="{34A99D32-5FFB-46C4-8DC3-C005AF3D637C}" type="parTrans" cxnId="{8A8270C9-CD8E-4F54-8160-C3ECA89360C6}">
      <dgm:prSet/>
      <dgm:spPr/>
      <dgm:t>
        <a:bodyPr/>
        <a:lstStyle/>
        <a:p>
          <a:endParaRPr lang="el-GR"/>
        </a:p>
      </dgm:t>
    </dgm:pt>
    <dgm:pt modelId="{9F4E929D-36F4-4F1A-92B6-A7F89CCC94CD}" type="sibTrans" cxnId="{8A8270C9-CD8E-4F54-8160-C3ECA89360C6}">
      <dgm:prSet/>
      <dgm:spPr/>
      <dgm:t>
        <a:bodyPr/>
        <a:lstStyle/>
        <a:p>
          <a:endParaRPr lang="el-GR"/>
        </a:p>
      </dgm:t>
    </dgm:pt>
    <dgm:pt modelId="{DC900113-8EDA-4910-BC74-53E7A6764FF0}">
      <dgm:prSet custT="1"/>
      <dgm:spPr/>
      <dgm:t>
        <a:bodyPr/>
        <a:lstStyle/>
        <a:p>
          <a:pPr algn="ctr" rtl="0"/>
          <a:r>
            <a:rPr lang="el-GR" sz="2600" dirty="0" smtClean="0"/>
            <a:t>Μονάδα Καινοτομίας &amp;Επιχειρηματικότητας</a:t>
          </a:r>
          <a:br>
            <a:rPr lang="el-GR" sz="2600" dirty="0" smtClean="0"/>
          </a:br>
          <a:r>
            <a:rPr lang="el-GR" sz="2000" b="1" dirty="0" smtClean="0">
              <a:hlinkClick xmlns:r="http://schemas.openxmlformats.org/officeDocument/2006/relationships" r:id="rId4" action="ppaction://hlinkfile"/>
            </a:rPr>
            <a:t>(ΜΟΚΕ)   </a:t>
          </a:r>
          <a:endParaRPr lang="el-GR" sz="2000" b="1" dirty="0"/>
        </a:p>
      </dgm:t>
    </dgm:pt>
    <dgm:pt modelId="{0E82E396-AE9F-4658-AD0B-3F2516536089}" type="parTrans" cxnId="{8D8CED42-AE0C-4E5E-8563-9D605D101690}">
      <dgm:prSet/>
      <dgm:spPr/>
      <dgm:t>
        <a:bodyPr/>
        <a:lstStyle/>
        <a:p>
          <a:endParaRPr lang="el-GR"/>
        </a:p>
      </dgm:t>
    </dgm:pt>
    <dgm:pt modelId="{DF92F4BA-DDE8-4212-B0B9-A735768EBA5F}" type="sibTrans" cxnId="{8D8CED42-AE0C-4E5E-8563-9D605D101690}">
      <dgm:prSet/>
      <dgm:spPr/>
      <dgm:t>
        <a:bodyPr/>
        <a:lstStyle/>
        <a:p>
          <a:endParaRPr lang="el-GR"/>
        </a:p>
      </dgm:t>
    </dgm:pt>
    <dgm:pt modelId="{F2649F6E-F81A-47F1-BD18-6239D9754DCB}" type="pres">
      <dgm:prSet presAssocID="{A581B24D-DDC7-4A5B-B834-7687ACF0EF6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46860176-2E76-4D60-92FE-AA6DE33A42AF}" type="pres">
      <dgm:prSet presAssocID="{F6C24820-C0EF-4A5B-A366-9DCC48A234BD}" presName="composite" presStyleCnt="0"/>
      <dgm:spPr/>
    </dgm:pt>
    <dgm:pt modelId="{ADC1B5F4-5EA9-4B5E-A5DC-68F31E4FB907}" type="pres">
      <dgm:prSet presAssocID="{F6C24820-C0EF-4A5B-A366-9DCC48A234BD}" presName="rect1" presStyleLbl="tr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55FA0EF5-EA34-4624-939D-6DA803562619}" type="pres">
      <dgm:prSet presAssocID="{F6C24820-C0EF-4A5B-A366-9DCC48A234BD}" presName="rect2" presStyleLbl="fgImgPlace1" presStyleIdx="0" presStyleCnt="4"/>
      <dgm:spPr>
        <a:blipFill>
          <a:blip xmlns:r="http://schemas.openxmlformats.org/officeDocument/2006/relationships" r:embed="rId5">
            <a:extLst/>
          </a:blip>
          <a:srcRect/>
          <a:stretch>
            <a:fillRect l="-8000" r="-8000"/>
          </a:stretch>
        </a:blipFill>
      </dgm:spPr>
    </dgm:pt>
    <dgm:pt modelId="{3895D17C-7047-4A20-A27D-51536A1760C1}" type="pres">
      <dgm:prSet presAssocID="{133C8F13-65EB-41FA-90E5-1EAF90CAECDA}" presName="sibTrans" presStyleCnt="0"/>
      <dgm:spPr/>
    </dgm:pt>
    <dgm:pt modelId="{F7C1ACEA-7E1C-45C4-9368-3661E1A64B30}" type="pres">
      <dgm:prSet presAssocID="{88720D04-C525-46B4-9087-35131E8F7CDA}" presName="composite" presStyleCnt="0"/>
      <dgm:spPr/>
    </dgm:pt>
    <dgm:pt modelId="{D2BBB425-0243-48B0-BF7F-FD681956B137}" type="pres">
      <dgm:prSet presAssocID="{88720D04-C525-46B4-9087-35131E8F7CDA}" presName="rect1" presStyleLbl="trAlignAcc1" presStyleIdx="1" presStyleCnt="4" custScaleX="96618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D9A49043-4F57-47F3-93C2-F0385D559D7F}" type="pres">
      <dgm:prSet presAssocID="{88720D04-C525-46B4-9087-35131E8F7CDA}" presName="rect2" presStyleLbl="fgImgPlace1" presStyleIdx="1" presStyleCnt="4"/>
      <dgm:spPr>
        <a:blipFill>
          <a:blip xmlns:r="http://schemas.openxmlformats.org/officeDocument/2006/relationships" r:embed="rId6">
            <a:extLst/>
          </a:blip>
          <a:srcRect/>
          <a:stretch>
            <a:fillRect l="-47000" r="-47000"/>
          </a:stretch>
        </a:blipFill>
      </dgm:spPr>
      <dgm:t>
        <a:bodyPr/>
        <a:lstStyle/>
        <a:p>
          <a:endParaRPr lang="el-GR"/>
        </a:p>
      </dgm:t>
    </dgm:pt>
    <dgm:pt modelId="{F9194720-2C81-4E69-8190-40BB3E46E29F}" type="pres">
      <dgm:prSet presAssocID="{8C22F40B-F527-4AB1-ADF4-FDC5167E1B13}" presName="sibTrans" presStyleCnt="0"/>
      <dgm:spPr/>
    </dgm:pt>
    <dgm:pt modelId="{173969C7-7D98-493D-9B39-558F7DCDA41A}" type="pres">
      <dgm:prSet presAssocID="{D5458B87-44FD-4771-9FC1-5AD7669F7240}" presName="composite" presStyleCnt="0"/>
      <dgm:spPr/>
    </dgm:pt>
    <dgm:pt modelId="{9D01933C-A4D2-4FB8-BFCD-A08318DBB651}" type="pres">
      <dgm:prSet presAssocID="{D5458B87-44FD-4771-9FC1-5AD7669F7240}" presName="rect1" presStyleLbl="trAlignAcc1" presStyleIdx="2" presStyleCnt="4" custLinFactNeighborX="-55546" custLinFactNeighborY="4458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27CAAB5-B72E-4E4A-BE88-EEADEBAE61AF}" type="pres">
      <dgm:prSet presAssocID="{D5458B87-44FD-4771-9FC1-5AD7669F7240}" presName="rect2" presStyleLbl="fgImgPlace1" presStyleIdx="2" presStyleCnt="4" custLinFactX="-100000" custLinFactNeighborX="-153922" custLinFactNeighborY="42462"/>
      <dgm:spPr>
        <a:blipFill>
          <a:blip xmlns:r="http://schemas.openxmlformats.org/officeDocument/2006/relationships" r:embed="rId7">
            <a:extLst/>
          </a:blip>
          <a:srcRect/>
          <a:stretch>
            <a:fillRect l="-8000" r="-8000"/>
          </a:stretch>
        </a:blipFill>
      </dgm:spPr>
    </dgm:pt>
    <dgm:pt modelId="{93A35D0F-325F-4A77-B1E3-BDE1346342AB}" type="pres">
      <dgm:prSet presAssocID="{9F4E929D-36F4-4F1A-92B6-A7F89CCC94CD}" presName="sibTrans" presStyleCnt="0"/>
      <dgm:spPr/>
    </dgm:pt>
    <dgm:pt modelId="{4BE480F2-9B8D-4E55-854F-8889961F05C2}" type="pres">
      <dgm:prSet presAssocID="{DC900113-8EDA-4910-BC74-53E7A6764FF0}" presName="composite" presStyleCnt="0"/>
      <dgm:spPr/>
    </dgm:pt>
    <dgm:pt modelId="{D11531D4-D4C5-433F-BB7D-B27B996A1B39}" type="pres">
      <dgm:prSet presAssocID="{DC900113-8EDA-4910-BC74-53E7A6764FF0}" presName="rect1" presStyleLbl="trAlignAcc1" presStyleIdx="3" presStyleCnt="4" custLinFactNeighborX="50999" custLinFactNeighborY="-86198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A84AC4F0-3A00-4770-BFAF-B171004BA396}" type="pres">
      <dgm:prSet presAssocID="{DC900113-8EDA-4910-BC74-53E7A6764FF0}" presName="rect2" presStyleLbl="fgImgPlace1" presStyleIdx="3" presStyleCnt="4" custLinFactX="100000" custLinFactNeighborX="138208" custLinFactNeighborY="-82093"/>
      <dgm:spPr>
        <a:blipFill>
          <a:blip xmlns:r="http://schemas.openxmlformats.org/officeDocument/2006/relationships" r:embed="rId8">
            <a:extLst/>
          </a:blip>
          <a:srcRect/>
          <a:stretch>
            <a:fillRect l="-4000" r="-4000"/>
          </a:stretch>
        </a:blipFill>
      </dgm:spPr>
    </dgm:pt>
  </dgm:ptLst>
  <dgm:cxnLst>
    <dgm:cxn modelId="{7DB3BB0D-8681-4A49-A13E-1B2ECF801E52}" type="presOf" srcId="{DC900113-8EDA-4910-BC74-53E7A6764FF0}" destId="{D11531D4-D4C5-433F-BB7D-B27B996A1B39}" srcOrd="0" destOrd="0" presId="urn:microsoft.com/office/officeart/2008/layout/PictureStrips"/>
    <dgm:cxn modelId="{DE0016E8-D4E2-47A1-AAD7-87E13101C6BB}" type="presOf" srcId="{88720D04-C525-46B4-9087-35131E8F7CDA}" destId="{D2BBB425-0243-48B0-BF7F-FD681956B137}" srcOrd="0" destOrd="0" presId="urn:microsoft.com/office/officeart/2008/layout/PictureStrips"/>
    <dgm:cxn modelId="{8D8CED42-AE0C-4E5E-8563-9D605D101690}" srcId="{A581B24D-DDC7-4A5B-B834-7687ACF0EF6E}" destId="{DC900113-8EDA-4910-BC74-53E7A6764FF0}" srcOrd="3" destOrd="0" parTransId="{0E82E396-AE9F-4658-AD0B-3F2516536089}" sibTransId="{DF92F4BA-DDE8-4212-B0B9-A735768EBA5F}"/>
    <dgm:cxn modelId="{B9E71869-62D9-4830-B2AA-4E9F8C3A4A2B}" type="presOf" srcId="{D5458B87-44FD-4771-9FC1-5AD7669F7240}" destId="{9D01933C-A4D2-4FB8-BFCD-A08318DBB651}" srcOrd="0" destOrd="0" presId="urn:microsoft.com/office/officeart/2008/layout/PictureStrips"/>
    <dgm:cxn modelId="{4F29D714-54AB-4224-8997-D78B6712D571}" type="presOf" srcId="{F6C24820-C0EF-4A5B-A366-9DCC48A234BD}" destId="{ADC1B5F4-5EA9-4B5E-A5DC-68F31E4FB907}" srcOrd="0" destOrd="0" presId="urn:microsoft.com/office/officeart/2008/layout/PictureStrips"/>
    <dgm:cxn modelId="{8AE559DB-C64C-44E7-80AD-3C1B6F0CB340}" srcId="{A581B24D-DDC7-4A5B-B834-7687ACF0EF6E}" destId="{88720D04-C525-46B4-9087-35131E8F7CDA}" srcOrd="1" destOrd="0" parTransId="{FE1030E9-82F0-4F80-BF47-8149F62FE85A}" sibTransId="{8C22F40B-F527-4AB1-ADF4-FDC5167E1B13}"/>
    <dgm:cxn modelId="{9ADC452F-B5EC-4985-8DCE-B22F0BA12E41}" srcId="{A581B24D-DDC7-4A5B-B834-7687ACF0EF6E}" destId="{F6C24820-C0EF-4A5B-A366-9DCC48A234BD}" srcOrd="0" destOrd="0" parTransId="{C26B38C4-CF2A-4B6F-B213-C50EB3E88CCA}" sibTransId="{133C8F13-65EB-41FA-90E5-1EAF90CAECDA}"/>
    <dgm:cxn modelId="{8A8270C9-CD8E-4F54-8160-C3ECA89360C6}" srcId="{A581B24D-DDC7-4A5B-B834-7687ACF0EF6E}" destId="{D5458B87-44FD-4771-9FC1-5AD7669F7240}" srcOrd="2" destOrd="0" parTransId="{34A99D32-5FFB-46C4-8DC3-C005AF3D637C}" sibTransId="{9F4E929D-36F4-4F1A-92B6-A7F89CCC94CD}"/>
    <dgm:cxn modelId="{953AFC2C-911F-47DF-B0D6-CAB1C2DBF99B}" type="presOf" srcId="{A581B24D-DDC7-4A5B-B834-7687ACF0EF6E}" destId="{F2649F6E-F81A-47F1-BD18-6239D9754DCB}" srcOrd="0" destOrd="0" presId="urn:microsoft.com/office/officeart/2008/layout/PictureStrips"/>
    <dgm:cxn modelId="{35033415-C8EC-4691-8C64-76C3FFF66C4C}" type="presParOf" srcId="{F2649F6E-F81A-47F1-BD18-6239D9754DCB}" destId="{46860176-2E76-4D60-92FE-AA6DE33A42AF}" srcOrd="0" destOrd="0" presId="urn:microsoft.com/office/officeart/2008/layout/PictureStrips"/>
    <dgm:cxn modelId="{9671E81C-25F2-4145-8EA2-4B2A447E263B}" type="presParOf" srcId="{46860176-2E76-4D60-92FE-AA6DE33A42AF}" destId="{ADC1B5F4-5EA9-4B5E-A5DC-68F31E4FB907}" srcOrd="0" destOrd="0" presId="urn:microsoft.com/office/officeart/2008/layout/PictureStrips"/>
    <dgm:cxn modelId="{3E9510CE-E76F-43A5-BC43-F174E0E3C36D}" type="presParOf" srcId="{46860176-2E76-4D60-92FE-AA6DE33A42AF}" destId="{55FA0EF5-EA34-4624-939D-6DA803562619}" srcOrd="1" destOrd="0" presId="urn:microsoft.com/office/officeart/2008/layout/PictureStrips"/>
    <dgm:cxn modelId="{395F0C1F-6713-4C62-B68B-644099B6046F}" type="presParOf" srcId="{F2649F6E-F81A-47F1-BD18-6239D9754DCB}" destId="{3895D17C-7047-4A20-A27D-51536A1760C1}" srcOrd="1" destOrd="0" presId="urn:microsoft.com/office/officeart/2008/layout/PictureStrips"/>
    <dgm:cxn modelId="{5B85D0EF-D517-4B98-9175-2DF39B9528D4}" type="presParOf" srcId="{F2649F6E-F81A-47F1-BD18-6239D9754DCB}" destId="{F7C1ACEA-7E1C-45C4-9368-3661E1A64B30}" srcOrd="2" destOrd="0" presId="urn:microsoft.com/office/officeart/2008/layout/PictureStrips"/>
    <dgm:cxn modelId="{D9E5667F-9627-45E0-8B8B-28E0874B3BAD}" type="presParOf" srcId="{F7C1ACEA-7E1C-45C4-9368-3661E1A64B30}" destId="{D2BBB425-0243-48B0-BF7F-FD681956B137}" srcOrd="0" destOrd="0" presId="urn:microsoft.com/office/officeart/2008/layout/PictureStrips"/>
    <dgm:cxn modelId="{5CDAD126-E54F-4212-91FB-9DA51AE1254A}" type="presParOf" srcId="{F7C1ACEA-7E1C-45C4-9368-3661E1A64B30}" destId="{D9A49043-4F57-47F3-93C2-F0385D559D7F}" srcOrd="1" destOrd="0" presId="urn:microsoft.com/office/officeart/2008/layout/PictureStrips"/>
    <dgm:cxn modelId="{CCF15510-8CAB-48B9-BB77-81F4ABE88928}" type="presParOf" srcId="{F2649F6E-F81A-47F1-BD18-6239D9754DCB}" destId="{F9194720-2C81-4E69-8190-40BB3E46E29F}" srcOrd="3" destOrd="0" presId="urn:microsoft.com/office/officeart/2008/layout/PictureStrips"/>
    <dgm:cxn modelId="{19F88570-DD89-4A96-B932-EBCF7E028B5D}" type="presParOf" srcId="{F2649F6E-F81A-47F1-BD18-6239D9754DCB}" destId="{173969C7-7D98-493D-9B39-558F7DCDA41A}" srcOrd="4" destOrd="0" presId="urn:microsoft.com/office/officeart/2008/layout/PictureStrips"/>
    <dgm:cxn modelId="{39011798-F0A6-42F5-B41E-843907BF52D1}" type="presParOf" srcId="{173969C7-7D98-493D-9B39-558F7DCDA41A}" destId="{9D01933C-A4D2-4FB8-BFCD-A08318DBB651}" srcOrd="0" destOrd="0" presId="urn:microsoft.com/office/officeart/2008/layout/PictureStrips"/>
    <dgm:cxn modelId="{51ECBBE7-3FC1-4D11-976B-CE9783706B74}" type="presParOf" srcId="{173969C7-7D98-493D-9B39-558F7DCDA41A}" destId="{E27CAAB5-B72E-4E4A-BE88-EEADEBAE61AF}" srcOrd="1" destOrd="0" presId="urn:microsoft.com/office/officeart/2008/layout/PictureStrips"/>
    <dgm:cxn modelId="{72DDBC82-1D50-47A6-8DAA-F5C36A009F81}" type="presParOf" srcId="{F2649F6E-F81A-47F1-BD18-6239D9754DCB}" destId="{93A35D0F-325F-4A77-B1E3-BDE1346342AB}" srcOrd="5" destOrd="0" presId="urn:microsoft.com/office/officeart/2008/layout/PictureStrips"/>
    <dgm:cxn modelId="{73ED95F5-C641-48B8-A3E0-A82E78CFB338}" type="presParOf" srcId="{F2649F6E-F81A-47F1-BD18-6239D9754DCB}" destId="{4BE480F2-9B8D-4E55-854F-8889961F05C2}" srcOrd="6" destOrd="0" presId="urn:microsoft.com/office/officeart/2008/layout/PictureStrips"/>
    <dgm:cxn modelId="{E82F8958-C0E3-433A-BE9E-4C6C5A619A43}" type="presParOf" srcId="{4BE480F2-9B8D-4E55-854F-8889961F05C2}" destId="{D11531D4-D4C5-433F-BB7D-B27B996A1B39}" srcOrd="0" destOrd="0" presId="urn:microsoft.com/office/officeart/2008/layout/PictureStrips"/>
    <dgm:cxn modelId="{33C47E07-9C48-4F94-9E7D-18B74C5827E4}" type="presParOf" srcId="{4BE480F2-9B8D-4E55-854F-8889961F05C2}" destId="{A84AC4F0-3A00-4770-BFAF-B171004BA396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80A0048-8CF4-49C9-8190-0CE53057FC22}" type="doc">
      <dgm:prSet loTypeId="urn:microsoft.com/office/officeart/2005/8/layout/hierarchy3" loCatId="hierarchy" qsTypeId="urn:microsoft.com/office/officeart/2005/8/quickstyle/simple3" qsCatId="simple" csTypeId="urn:microsoft.com/office/officeart/2005/8/colors/accent1_2#2" csCatId="accent1" phldr="1"/>
      <dgm:spPr/>
      <dgm:t>
        <a:bodyPr/>
        <a:lstStyle/>
        <a:p>
          <a:endParaRPr lang="el-GR"/>
        </a:p>
      </dgm:t>
    </dgm:pt>
    <dgm:pt modelId="{72B5963F-3850-4A1B-8AD2-D6D4ED8969FA}">
      <dgm:prSet phldrT="[Κείμενο]" custT="1"/>
      <dgm:spPr>
        <a:noFill/>
        <a:ln>
          <a:noFill/>
        </a:ln>
      </dgm:spPr>
      <dgm:t>
        <a:bodyPr/>
        <a:lstStyle/>
        <a:p>
          <a:pPr algn="ctr"/>
          <a:r>
            <a:rPr lang="el-GR" sz="1200" b="1" i="0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Υπηρεσίες του ΤΕΙ Κρήτης</a:t>
          </a:r>
          <a:endParaRPr lang="el-GR" sz="1200" b="1" i="0" u="sng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B8F242E-E250-4E03-B417-C25F188DB703}" type="parTrans" cxnId="{B1FC788C-1F9F-40E3-AB86-AFDEDDB6A6DD}">
      <dgm:prSet/>
      <dgm:spPr>
        <a:ln>
          <a:solidFill>
            <a:schemeClr val="bg1"/>
          </a:solidFill>
        </a:ln>
      </dgm:spPr>
      <dgm:t>
        <a:bodyPr/>
        <a:lstStyle/>
        <a:p>
          <a:endParaRPr lang="el-GR"/>
        </a:p>
      </dgm:t>
    </dgm:pt>
    <dgm:pt modelId="{AC60DBA0-4F10-4B4E-91C1-5A6B354861A4}" type="sibTrans" cxnId="{B1FC788C-1F9F-40E3-AB86-AFDEDDB6A6DD}">
      <dgm:prSet/>
      <dgm:spPr/>
      <dgm:t>
        <a:bodyPr/>
        <a:lstStyle/>
        <a:p>
          <a:endParaRPr lang="el-GR"/>
        </a:p>
      </dgm:t>
    </dgm:pt>
    <dgm:pt modelId="{EDFA4AD4-E79B-4223-85FA-3EE91469BFAB}">
      <dgm:prSet phldrT="[Κείμενο]" custT="1"/>
      <dgm:spPr>
        <a:noFill/>
        <a:ln>
          <a:noFill/>
        </a:ln>
      </dgm:spPr>
      <dgm:t>
        <a:bodyPr/>
        <a:lstStyle/>
        <a:p>
          <a:pPr algn="l"/>
          <a:r>
            <a:rPr lang="el-GR" sz="1200" b="0" i="0" dirty="0" err="1" smtClean="0"/>
            <a:t>Yπηρεσία</a:t>
          </a:r>
          <a:r>
            <a:rPr lang="el-GR" sz="1200" b="0" i="0" dirty="0" smtClean="0"/>
            <a:t> ηλεκτρονικού ταχυδρομείου για τους φοιτητές του ΤΕΙ</a:t>
          </a:r>
          <a:endParaRPr lang="el-GR" sz="1200" dirty="0"/>
        </a:p>
      </dgm:t>
    </dgm:pt>
    <dgm:pt modelId="{D7E45965-911C-4FEB-B82E-7C3F300C9CCC}" type="parTrans" cxnId="{F86FE72E-ED2C-4D25-B7C0-2743C594F710}">
      <dgm:prSet/>
      <dgm:spPr/>
      <dgm:t>
        <a:bodyPr/>
        <a:lstStyle/>
        <a:p>
          <a:endParaRPr lang="el-GR"/>
        </a:p>
      </dgm:t>
    </dgm:pt>
    <dgm:pt modelId="{A496CC9D-FF95-488D-A7C1-91B0E367E0FD}" type="sibTrans" cxnId="{F86FE72E-ED2C-4D25-B7C0-2743C594F710}">
      <dgm:prSet/>
      <dgm:spPr/>
      <dgm:t>
        <a:bodyPr/>
        <a:lstStyle/>
        <a:p>
          <a:endParaRPr lang="el-GR"/>
        </a:p>
      </dgm:t>
    </dgm:pt>
    <dgm:pt modelId="{9341EC44-5125-439B-A9D3-30B326CB4612}">
      <dgm:prSet phldrT="[Κείμενο]" custT="1"/>
      <dgm:spPr>
        <a:noFill/>
        <a:ln>
          <a:noFill/>
        </a:ln>
      </dgm:spPr>
      <dgm:t>
        <a:bodyPr/>
        <a:lstStyle/>
        <a:p>
          <a:pPr algn="ctr"/>
          <a:r>
            <a:rPr lang="el-GR" sz="1200" b="1" i="0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Υπηρεσίες τρίτων</a:t>
          </a:r>
          <a:endParaRPr lang="el-GR" sz="1200" b="1" i="0" u="sng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95F201-D40E-4D0C-B0AD-D82BD12F1E89}" type="parTrans" cxnId="{58077065-FFCE-427A-A94E-DD0B61BDBEC8}">
      <dgm:prSet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endParaRPr lang="el-GR"/>
        </a:p>
      </dgm:t>
    </dgm:pt>
    <dgm:pt modelId="{6395A89D-3625-4C39-A336-FD57CC96D3DD}" type="sibTrans" cxnId="{58077065-FFCE-427A-A94E-DD0B61BDBEC8}">
      <dgm:prSet/>
      <dgm:spPr/>
      <dgm:t>
        <a:bodyPr/>
        <a:lstStyle/>
        <a:p>
          <a:endParaRPr lang="el-GR"/>
        </a:p>
      </dgm:t>
    </dgm:pt>
    <dgm:pt modelId="{8F876BA5-3200-4108-B1FD-B3481E359E51}">
      <dgm:prSet phldrT="[Κείμενο]" custT="1"/>
      <dgm:spPr>
        <a:noFill/>
        <a:ln>
          <a:noFill/>
        </a:ln>
      </dgm:spPr>
      <dgm:t>
        <a:bodyPr/>
        <a:lstStyle/>
        <a:p>
          <a:pPr algn="l"/>
          <a:r>
            <a:rPr lang="el-GR" sz="1200" dirty="0" smtClean="0"/>
            <a:t>ΕΥΔΟΞΟΣ: Συγγράμματα για τους φοιτητές των ΑΕΙ της χώρας</a:t>
          </a:r>
          <a:endParaRPr lang="el-GR" sz="1200" dirty="0"/>
        </a:p>
      </dgm:t>
    </dgm:pt>
    <dgm:pt modelId="{56A37694-7E61-4614-B2C6-68118B4202F5}" type="parTrans" cxnId="{BD40884F-4A37-4C57-903B-46FC1DBCFC98}">
      <dgm:prSet/>
      <dgm:spPr/>
      <dgm:t>
        <a:bodyPr/>
        <a:lstStyle/>
        <a:p>
          <a:endParaRPr lang="el-GR"/>
        </a:p>
      </dgm:t>
    </dgm:pt>
    <dgm:pt modelId="{C5800BAD-0739-4474-8AE5-C8611AEF1FBE}" type="sibTrans" cxnId="{BD40884F-4A37-4C57-903B-46FC1DBCFC98}">
      <dgm:prSet/>
      <dgm:spPr/>
      <dgm:t>
        <a:bodyPr/>
        <a:lstStyle/>
        <a:p>
          <a:endParaRPr lang="el-GR"/>
        </a:p>
      </dgm:t>
    </dgm:pt>
    <dgm:pt modelId="{A9334814-6C14-425C-82DF-B6A21C5FCC27}">
      <dgm:prSet custT="1"/>
      <dgm:spPr>
        <a:noFill/>
        <a:ln>
          <a:noFill/>
        </a:ln>
      </dgm:spPr>
      <dgm:t>
        <a:bodyPr/>
        <a:lstStyle/>
        <a:p>
          <a:pPr algn="l"/>
          <a:r>
            <a:rPr lang="en-US" sz="1200" b="0" i="0" dirty="0" smtClean="0"/>
            <a:t>O</a:t>
          </a:r>
          <a:r>
            <a:rPr lang="el-GR" sz="1200" b="0" i="0" dirty="0" err="1" smtClean="0"/>
            <a:t>nline</a:t>
          </a:r>
          <a:r>
            <a:rPr lang="el-GR" sz="1200" b="0" i="0" dirty="0" smtClean="0"/>
            <a:t> υπηρεσία εγγραφών και δηλώσεων μαθημάτων</a:t>
          </a:r>
          <a:endParaRPr lang="el-GR" sz="1200" dirty="0"/>
        </a:p>
      </dgm:t>
    </dgm:pt>
    <dgm:pt modelId="{70F7A982-56F3-4523-9CFA-4AF42AD93FD2}" type="parTrans" cxnId="{F0CE327D-73ED-4296-A45B-32EEA8E4F5F8}">
      <dgm:prSet/>
      <dgm:spPr/>
      <dgm:t>
        <a:bodyPr/>
        <a:lstStyle/>
        <a:p>
          <a:endParaRPr lang="el-GR"/>
        </a:p>
      </dgm:t>
    </dgm:pt>
    <dgm:pt modelId="{AE1BD898-B7D4-4BB8-AEB4-D0DF3B800CD5}" type="sibTrans" cxnId="{F0CE327D-73ED-4296-A45B-32EEA8E4F5F8}">
      <dgm:prSet/>
      <dgm:spPr/>
      <dgm:t>
        <a:bodyPr/>
        <a:lstStyle/>
        <a:p>
          <a:endParaRPr lang="el-GR"/>
        </a:p>
      </dgm:t>
    </dgm:pt>
    <dgm:pt modelId="{A290C6D3-B92A-4551-9603-FF8354743CF7}">
      <dgm:prSet custT="1"/>
      <dgm:spPr>
        <a:noFill/>
        <a:ln>
          <a:noFill/>
        </a:ln>
      </dgm:spPr>
      <dgm:t>
        <a:bodyPr/>
        <a:lstStyle/>
        <a:p>
          <a:pPr algn="l"/>
          <a:r>
            <a:rPr lang="el-GR" sz="1200" dirty="0" smtClean="0"/>
            <a:t>Υπηρεσίες από το κέντρο δικτύων (</a:t>
          </a:r>
          <a:r>
            <a:rPr lang="el-GR" sz="1200" dirty="0" err="1" smtClean="0"/>
            <a:t>upload</a:t>
          </a:r>
          <a:r>
            <a:rPr lang="el-GR" sz="1200" dirty="0" smtClean="0"/>
            <a:t>, VPN και άλλες)</a:t>
          </a:r>
          <a:endParaRPr lang="el-GR" sz="1200" dirty="0"/>
        </a:p>
      </dgm:t>
    </dgm:pt>
    <dgm:pt modelId="{22ACE1D1-9319-4654-8288-5D372885D780}" type="parTrans" cxnId="{280C2326-8AB9-47F0-BA94-4240E1FF386E}">
      <dgm:prSet/>
      <dgm:spPr/>
      <dgm:t>
        <a:bodyPr/>
        <a:lstStyle/>
        <a:p>
          <a:endParaRPr lang="el-GR"/>
        </a:p>
      </dgm:t>
    </dgm:pt>
    <dgm:pt modelId="{4821CE07-4112-487B-9C35-066EEB48CAE2}" type="sibTrans" cxnId="{280C2326-8AB9-47F0-BA94-4240E1FF386E}">
      <dgm:prSet/>
      <dgm:spPr/>
      <dgm:t>
        <a:bodyPr/>
        <a:lstStyle/>
        <a:p>
          <a:endParaRPr lang="el-GR"/>
        </a:p>
      </dgm:t>
    </dgm:pt>
    <dgm:pt modelId="{71C0B8F4-0D3D-49C4-8ED7-1F55DE5CEE03}">
      <dgm:prSet custT="1"/>
      <dgm:spPr>
        <a:noFill/>
        <a:ln>
          <a:noFill/>
        </a:ln>
      </dgm:spPr>
      <dgm:t>
        <a:bodyPr/>
        <a:lstStyle/>
        <a:p>
          <a:pPr algn="l"/>
          <a:r>
            <a:rPr lang="el-GR" sz="1200" b="0" i="0" dirty="0" smtClean="0"/>
            <a:t>Ασύρματη πρόσβαση στο </a:t>
          </a:r>
          <a:r>
            <a:rPr lang="el-GR" sz="1200" b="0" i="0" dirty="0" err="1" smtClean="0"/>
            <a:t>EduRoam</a:t>
          </a:r>
          <a:r>
            <a:rPr lang="el-GR" sz="1200" b="0" i="0" dirty="0" smtClean="0"/>
            <a:t> (παγκόσμια υπηρεσία </a:t>
          </a:r>
          <a:r>
            <a:rPr lang="el-GR" sz="1200" b="0" i="0" dirty="0" err="1" smtClean="0"/>
            <a:t>περιαγωγής</a:t>
          </a:r>
          <a:r>
            <a:rPr lang="el-GR" sz="1200" b="0" i="0" dirty="0" smtClean="0"/>
            <a:t>)</a:t>
          </a:r>
          <a:endParaRPr lang="el-GR" sz="1200" dirty="0"/>
        </a:p>
      </dgm:t>
    </dgm:pt>
    <dgm:pt modelId="{89355338-4F49-4D04-9A72-C3341EECADE1}" type="parTrans" cxnId="{78940CCE-74FA-4E86-AD6C-365B9F3B0A9E}">
      <dgm:prSet/>
      <dgm:spPr/>
      <dgm:t>
        <a:bodyPr/>
        <a:lstStyle/>
        <a:p>
          <a:endParaRPr lang="el-GR"/>
        </a:p>
      </dgm:t>
    </dgm:pt>
    <dgm:pt modelId="{E0A57AA3-1134-4663-8542-060708532988}" type="sibTrans" cxnId="{78940CCE-74FA-4E86-AD6C-365B9F3B0A9E}">
      <dgm:prSet/>
      <dgm:spPr/>
      <dgm:t>
        <a:bodyPr/>
        <a:lstStyle/>
        <a:p>
          <a:endParaRPr lang="el-GR"/>
        </a:p>
      </dgm:t>
    </dgm:pt>
    <dgm:pt modelId="{001AACC8-9278-41A5-932C-CD51CD3A60EE}">
      <dgm:prSet custT="1"/>
      <dgm:spPr>
        <a:noFill/>
        <a:ln>
          <a:noFill/>
        </a:ln>
      </dgm:spPr>
      <dgm:t>
        <a:bodyPr/>
        <a:lstStyle/>
        <a:p>
          <a:pPr algn="l"/>
          <a:r>
            <a:rPr lang="el-GR" sz="1200" b="0" i="0" dirty="0" smtClean="0"/>
            <a:t>Αναζήτηση θέσεων Πρακτικής Άσκησης </a:t>
          </a:r>
          <a:endParaRPr lang="el-GR" sz="1200" dirty="0"/>
        </a:p>
      </dgm:t>
    </dgm:pt>
    <dgm:pt modelId="{3BDA518D-3496-4521-8CAA-5B7575B76A5C}" type="parTrans" cxnId="{7F604E8D-0042-45D5-A453-93F5706EB34D}">
      <dgm:prSet/>
      <dgm:spPr/>
      <dgm:t>
        <a:bodyPr/>
        <a:lstStyle/>
        <a:p>
          <a:endParaRPr lang="el-GR"/>
        </a:p>
      </dgm:t>
    </dgm:pt>
    <dgm:pt modelId="{843BDFDB-AC3E-449D-831A-B8A10E23D538}" type="sibTrans" cxnId="{7F604E8D-0042-45D5-A453-93F5706EB34D}">
      <dgm:prSet/>
      <dgm:spPr/>
      <dgm:t>
        <a:bodyPr/>
        <a:lstStyle/>
        <a:p>
          <a:endParaRPr lang="el-GR"/>
        </a:p>
      </dgm:t>
    </dgm:pt>
    <dgm:pt modelId="{16D0FF93-61CC-4E30-8C69-3DB3E26B547E}">
      <dgm:prSet custT="1"/>
      <dgm:spPr>
        <a:noFill/>
        <a:ln>
          <a:noFill/>
        </a:ln>
      </dgm:spPr>
      <dgm:t>
        <a:bodyPr/>
        <a:lstStyle/>
        <a:p>
          <a:pPr algn="l"/>
          <a:r>
            <a:rPr lang="el-GR" sz="1200" dirty="0" smtClean="0"/>
            <a:t>Υπηρεσία προσωπικού </a:t>
          </a:r>
          <a:r>
            <a:rPr lang="el-GR" sz="1200" dirty="0" err="1" smtClean="0"/>
            <a:t>ιστολογίου</a:t>
          </a:r>
          <a:r>
            <a:rPr lang="el-GR" sz="1200" dirty="0" smtClean="0"/>
            <a:t> (</a:t>
          </a:r>
          <a:r>
            <a:rPr lang="el-GR" sz="1200" dirty="0" err="1" smtClean="0"/>
            <a:t>blog</a:t>
          </a:r>
          <a:r>
            <a:rPr lang="el-GR" sz="1200" dirty="0" smtClean="0"/>
            <a:t>) για όλους τους σπουδαστές </a:t>
          </a:r>
          <a:endParaRPr lang="el-GR" sz="1200" dirty="0"/>
        </a:p>
      </dgm:t>
    </dgm:pt>
    <dgm:pt modelId="{4C352361-7991-4937-A1E3-1900020FA6CD}" type="parTrans" cxnId="{4E649BE8-C687-4E1F-AC5F-E213333A4E0A}">
      <dgm:prSet/>
      <dgm:spPr/>
      <dgm:t>
        <a:bodyPr/>
        <a:lstStyle/>
        <a:p>
          <a:endParaRPr lang="el-GR"/>
        </a:p>
      </dgm:t>
    </dgm:pt>
    <dgm:pt modelId="{4A4BF644-087E-45F6-A1C7-C8C856CEA0B1}" type="sibTrans" cxnId="{4E649BE8-C687-4E1F-AC5F-E213333A4E0A}">
      <dgm:prSet/>
      <dgm:spPr/>
      <dgm:t>
        <a:bodyPr/>
        <a:lstStyle/>
        <a:p>
          <a:endParaRPr lang="el-GR"/>
        </a:p>
      </dgm:t>
    </dgm:pt>
    <dgm:pt modelId="{07523776-0A8B-4F51-9104-E519C65A47F2}">
      <dgm:prSet custT="1"/>
      <dgm:spPr>
        <a:noFill/>
        <a:ln>
          <a:noFill/>
        </a:ln>
      </dgm:spPr>
      <dgm:t>
        <a:bodyPr/>
        <a:lstStyle/>
        <a:p>
          <a:pPr algn="l"/>
          <a:r>
            <a:rPr lang="el-GR" sz="1200" dirty="0" smtClean="0"/>
            <a:t>Περιοχές συζητήσεων (</a:t>
          </a:r>
          <a:r>
            <a:rPr lang="el-GR" sz="1200" dirty="0" err="1" smtClean="0"/>
            <a:t>forums</a:t>
          </a:r>
          <a:r>
            <a:rPr lang="el-GR" sz="1200" dirty="0" smtClean="0"/>
            <a:t>) για ανταλλαγή απόψεων</a:t>
          </a:r>
          <a:endParaRPr lang="el-GR" sz="1200" dirty="0"/>
        </a:p>
      </dgm:t>
    </dgm:pt>
    <dgm:pt modelId="{9F5E3DF5-5095-4C28-A8EA-E25A25444126}" type="parTrans" cxnId="{AA5EA733-DC10-4E2A-A0B6-E800DEC03A19}">
      <dgm:prSet/>
      <dgm:spPr/>
      <dgm:t>
        <a:bodyPr/>
        <a:lstStyle/>
        <a:p>
          <a:endParaRPr lang="el-GR"/>
        </a:p>
      </dgm:t>
    </dgm:pt>
    <dgm:pt modelId="{AAE2981C-ADE7-45F2-BD5A-6B7D06B4E292}" type="sibTrans" cxnId="{AA5EA733-DC10-4E2A-A0B6-E800DEC03A19}">
      <dgm:prSet/>
      <dgm:spPr/>
      <dgm:t>
        <a:bodyPr/>
        <a:lstStyle/>
        <a:p>
          <a:endParaRPr lang="el-GR"/>
        </a:p>
      </dgm:t>
    </dgm:pt>
    <dgm:pt modelId="{C9AADD90-5EEA-45F2-AF67-1BC699F31459}">
      <dgm:prSet custT="1"/>
      <dgm:spPr>
        <a:noFill/>
        <a:ln>
          <a:noFill/>
        </a:ln>
      </dgm:spPr>
      <dgm:t>
        <a:bodyPr/>
        <a:lstStyle/>
        <a:p>
          <a:pPr algn="l"/>
          <a:r>
            <a:rPr lang="el-GR" sz="1200" b="0" i="0" dirty="0" smtClean="0"/>
            <a:t>Πρόσβαση στις ηλεκτρονικές υπηρεσίες βιβλιοθήκης του ΤΕΙ Κρήτης</a:t>
          </a:r>
          <a:endParaRPr lang="el-GR" sz="1200" dirty="0"/>
        </a:p>
      </dgm:t>
    </dgm:pt>
    <dgm:pt modelId="{44402ABF-5420-4B94-839B-1AF881DE6536}" type="parTrans" cxnId="{92B93EE5-D3B7-4D51-BC8D-F9B5CB001F3C}">
      <dgm:prSet/>
      <dgm:spPr/>
      <dgm:t>
        <a:bodyPr/>
        <a:lstStyle/>
        <a:p>
          <a:endParaRPr lang="el-GR"/>
        </a:p>
      </dgm:t>
    </dgm:pt>
    <dgm:pt modelId="{3B6CCB5B-1280-4D3E-AA2E-47116D31101B}" type="sibTrans" cxnId="{92B93EE5-D3B7-4D51-BC8D-F9B5CB001F3C}">
      <dgm:prSet/>
      <dgm:spPr/>
      <dgm:t>
        <a:bodyPr/>
        <a:lstStyle/>
        <a:p>
          <a:endParaRPr lang="el-GR"/>
        </a:p>
      </dgm:t>
    </dgm:pt>
    <dgm:pt modelId="{7B085C51-1FAA-467B-828E-69BE85C66C22}">
      <dgm:prSet phldrT="[Κείμενο]" custT="1"/>
      <dgm:spPr>
        <a:noFill/>
        <a:ln>
          <a:noFill/>
        </a:ln>
      </dgm:spPr>
      <dgm:t>
        <a:bodyPr/>
        <a:lstStyle/>
        <a:p>
          <a:pPr algn="l"/>
          <a:r>
            <a:rPr lang="el-GR" sz="1200" dirty="0" smtClean="0"/>
            <a:t>ΠΙΘΟΣ: 50 GB χώρου στο σύννεφο </a:t>
          </a:r>
          <a:endParaRPr lang="el-GR" sz="1200" dirty="0"/>
        </a:p>
      </dgm:t>
    </dgm:pt>
    <dgm:pt modelId="{DDDBE8DB-103F-462A-8D6C-B0096955DAEE}" type="parTrans" cxnId="{F8010FAE-619D-4B28-B08D-BF86D4B4D900}">
      <dgm:prSet/>
      <dgm:spPr/>
      <dgm:t>
        <a:bodyPr/>
        <a:lstStyle/>
        <a:p>
          <a:endParaRPr lang="el-GR"/>
        </a:p>
      </dgm:t>
    </dgm:pt>
    <dgm:pt modelId="{8168100B-7E30-4961-A509-2F9DEB7F651B}" type="sibTrans" cxnId="{F8010FAE-619D-4B28-B08D-BF86D4B4D900}">
      <dgm:prSet/>
      <dgm:spPr/>
      <dgm:t>
        <a:bodyPr/>
        <a:lstStyle/>
        <a:p>
          <a:endParaRPr lang="el-GR"/>
        </a:p>
      </dgm:t>
    </dgm:pt>
    <dgm:pt modelId="{3099B67A-5B1C-46CB-AA2D-716AD22F8A97}">
      <dgm:prSet phldrT="[Κείμενο]" custT="1"/>
      <dgm:spPr>
        <a:noFill/>
        <a:ln>
          <a:noFill/>
        </a:ln>
      </dgm:spPr>
      <dgm:t>
        <a:bodyPr/>
        <a:lstStyle/>
        <a:p>
          <a:pPr algn="l"/>
          <a:endParaRPr lang="el-GR" sz="1200" dirty="0"/>
        </a:p>
      </dgm:t>
    </dgm:pt>
    <dgm:pt modelId="{68768F50-728B-4D71-9121-1F9307D0F4B2}" type="parTrans" cxnId="{9163B65F-13D4-44BC-9FCD-481A5E1319E1}">
      <dgm:prSet/>
      <dgm:spPr/>
      <dgm:t>
        <a:bodyPr/>
        <a:lstStyle/>
        <a:p>
          <a:endParaRPr lang="el-GR"/>
        </a:p>
      </dgm:t>
    </dgm:pt>
    <dgm:pt modelId="{2909AFFE-1C99-495F-BD0B-CCBDBD362678}" type="sibTrans" cxnId="{9163B65F-13D4-44BC-9FCD-481A5E1319E1}">
      <dgm:prSet/>
      <dgm:spPr/>
      <dgm:t>
        <a:bodyPr/>
        <a:lstStyle/>
        <a:p>
          <a:endParaRPr lang="el-GR"/>
        </a:p>
      </dgm:t>
    </dgm:pt>
    <dgm:pt modelId="{67EF46AA-8D16-4D42-8686-A18C2FD7E6DB}">
      <dgm:prSet phldrT="[Κείμενο]" custT="1"/>
      <dgm:spPr>
        <a:noFill/>
        <a:ln>
          <a:noFill/>
        </a:ln>
      </dgm:spPr>
      <dgm:t>
        <a:bodyPr/>
        <a:lstStyle/>
        <a:p>
          <a:pPr algn="l"/>
          <a:r>
            <a:rPr lang="el-GR" sz="1200" dirty="0" smtClean="0"/>
            <a:t>Απόκτηση Φοιτητικής ταυτότητας (πάσο)</a:t>
          </a:r>
          <a:endParaRPr lang="el-GR" sz="1200" dirty="0"/>
        </a:p>
      </dgm:t>
    </dgm:pt>
    <dgm:pt modelId="{3770A14A-A05D-43D0-BE5D-74A07DDF030C}" type="parTrans" cxnId="{8B28DC42-A6AE-43F4-895B-8EE304AC9F45}">
      <dgm:prSet/>
      <dgm:spPr/>
      <dgm:t>
        <a:bodyPr/>
        <a:lstStyle/>
        <a:p>
          <a:endParaRPr lang="el-GR"/>
        </a:p>
      </dgm:t>
    </dgm:pt>
    <dgm:pt modelId="{05C065B3-5FB0-43D3-BC88-90C41B4A6D21}" type="sibTrans" cxnId="{8B28DC42-A6AE-43F4-895B-8EE304AC9F45}">
      <dgm:prSet/>
      <dgm:spPr/>
      <dgm:t>
        <a:bodyPr/>
        <a:lstStyle/>
        <a:p>
          <a:endParaRPr lang="el-GR"/>
        </a:p>
      </dgm:t>
    </dgm:pt>
    <dgm:pt modelId="{704FB284-D9C1-434C-96C3-EA5B60417599}">
      <dgm:prSet phldrT="[Κείμενο]" custT="1"/>
      <dgm:spPr>
        <a:noFill/>
        <a:ln>
          <a:noFill/>
        </a:ln>
      </dgm:spPr>
      <dgm:t>
        <a:bodyPr/>
        <a:lstStyle/>
        <a:p>
          <a:pPr algn="l"/>
          <a:r>
            <a:rPr lang="el-GR" sz="1200" dirty="0" smtClean="0"/>
            <a:t>Υπηρεσίες ασφάλειας και δημοσίου κλειδιού</a:t>
          </a:r>
          <a:endParaRPr lang="el-GR" sz="1200" dirty="0"/>
        </a:p>
      </dgm:t>
    </dgm:pt>
    <dgm:pt modelId="{B77E7687-1845-4451-B8F5-A12C1434322A}" type="parTrans" cxnId="{949530DF-D4C5-4230-A7E0-D20F39C321A6}">
      <dgm:prSet/>
      <dgm:spPr/>
      <dgm:t>
        <a:bodyPr/>
        <a:lstStyle/>
        <a:p>
          <a:endParaRPr lang="el-GR"/>
        </a:p>
      </dgm:t>
    </dgm:pt>
    <dgm:pt modelId="{29B86E30-6E0A-4992-BDDE-54B65C57515E}" type="sibTrans" cxnId="{949530DF-D4C5-4230-A7E0-D20F39C321A6}">
      <dgm:prSet/>
      <dgm:spPr/>
      <dgm:t>
        <a:bodyPr/>
        <a:lstStyle/>
        <a:p>
          <a:endParaRPr lang="el-GR"/>
        </a:p>
      </dgm:t>
    </dgm:pt>
    <dgm:pt modelId="{2774F45F-DBE1-49D4-B527-A5A37C37A726}">
      <dgm:prSet phldrT="[Κείμενο]" custT="1"/>
      <dgm:spPr>
        <a:noFill/>
        <a:ln>
          <a:noFill/>
        </a:ln>
      </dgm:spPr>
      <dgm:t>
        <a:bodyPr/>
        <a:lstStyle/>
        <a:p>
          <a:pPr algn="l"/>
          <a:r>
            <a:rPr lang="el-GR" sz="1200" dirty="0" smtClean="0"/>
            <a:t>Πρόσβαση στην επιστημονική βάση </a:t>
          </a:r>
          <a:r>
            <a:rPr lang="el-GR" sz="1200" dirty="0" err="1" smtClean="0"/>
            <a:t>Scopus</a:t>
          </a:r>
          <a:endParaRPr lang="el-GR" sz="1200" dirty="0"/>
        </a:p>
      </dgm:t>
    </dgm:pt>
    <dgm:pt modelId="{713BD824-80CA-4323-96A0-DD9A9162D407}" type="parTrans" cxnId="{F1F8FEEA-C7F5-405E-94B8-8A8751246946}">
      <dgm:prSet/>
      <dgm:spPr/>
      <dgm:t>
        <a:bodyPr/>
        <a:lstStyle/>
        <a:p>
          <a:endParaRPr lang="el-GR"/>
        </a:p>
      </dgm:t>
    </dgm:pt>
    <dgm:pt modelId="{44074312-B7A9-4CA6-9213-F7A46A623F1C}" type="sibTrans" cxnId="{F1F8FEEA-C7F5-405E-94B8-8A8751246946}">
      <dgm:prSet/>
      <dgm:spPr/>
      <dgm:t>
        <a:bodyPr/>
        <a:lstStyle/>
        <a:p>
          <a:endParaRPr lang="el-GR"/>
        </a:p>
      </dgm:t>
    </dgm:pt>
    <dgm:pt modelId="{EE816662-30BD-4B4B-B5FE-13FD2446F62B}">
      <dgm:prSet phldrT="[Κείμενο]" custT="1"/>
      <dgm:spPr>
        <a:noFill/>
        <a:ln>
          <a:noFill/>
        </a:ln>
      </dgm:spPr>
      <dgm:t>
        <a:bodyPr/>
        <a:lstStyle/>
        <a:p>
          <a:pPr algn="l"/>
          <a:r>
            <a:rPr lang="el-GR" sz="1200" b="0" i="0" dirty="0" smtClean="0"/>
            <a:t>Ακαδημαϊκές άδειες χρήσης της Microsoft για το ΤΕΙ Κρήτης</a:t>
          </a:r>
          <a:endParaRPr lang="el-GR" sz="1200" dirty="0"/>
        </a:p>
      </dgm:t>
    </dgm:pt>
    <dgm:pt modelId="{106EBA22-88F8-4DCE-8E06-EACD2CA35A83}" type="parTrans" cxnId="{2152C57C-C03F-4CCC-B97A-ED25830A2B3E}">
      <dgm:prSet/>
      <dgm:spPr/>
      <dgm:t>
        <a:bodyPr/>
        <a:lstStyle/>
        <a:p>
          <a:endParaRPr lang="el-GR"/>
        </a:p>
      </dgm:t>
    </dgm:pt>
    <dgm:pt modelId="{BB140FC3-996A-4D39-8DD3-4F4B369FA9B7}" type="sibTrans" cxnId="{2152C57C-C03F-4CCC-B97A-ED25830A2B3E}">
      <dgm:prSet/>
      <dgm:spPr/>
      <dgm:t>
        <a:bodyPr/>
        <a:lstStyle/>
        <a:p>
          <a:endParaRPr lang="el-GR"/>
        </a:p>
      </dgm:t>
    </dgm:pt>
    <dgm:pt modelId="{513D3D6A-16D2-44D7-BFCF-55910B2E86FD}">
      <dgm:prSet phldrT="[Κείμενο]" custT="1"/>
      <dgm:spPr>
        <a:noFill/>
        <a:ln>
          <a:noFill/>
        </a:ln>
      </dgm:spPr>
      <dgm:t>
        <a:bodyPr/>
        <a:lstStyle/>
        <a:p>
          <a:pPr algn="l"/>
          <a:r>
            <a:rPr lang="el-GR" sz="1200" b="0" i="0" dirty="0" smtClean="0"/>
            <a:t>Λογισμικό της Microsoft για εκπαιδευτική χρήση</a:t>
          </a:r>
          <a:endParaRPr lang="el-GR" sz="1200" dirty="0"/>
        </a:p>
      </dgm:t>
    </dgm:pt>
    <dgm:pt modelId="{1A76C435-87D2-40AB-A1DC-29508E84BD8C}" type="parTrans" cxnId="{C3885374-10E5-4E56-946B-FB15E4B5BA45}">
      <dgm:prSet/>
      <dgm:spPr/>
      <dgm:t>
        <a:bodyPr/>
        <a:lstStyle/>
        <a:p>
          <a:endParaRPr lang="el-GR"/>
        </a:p>
      </dgm:t>
    </dgm:pt>
    <dgm:pt modelId="{054BE8D5-98E7-425D-ADA8-333CDCF5AC6F}" type="sibTrans" cxnId="{C3885374-10E5-4E56-946B-FB15E4B5BA45}">
      <dgm:prSet/>
      <dgm:spPr/>
      <dgm:t>
        <a:bodyPr/>
        <a:lstStyle/>
        <a:p>
          <a:endParaRPr lang="el-GR"/>
        </a:p>
      </dgm:t>
    </dgm:pt>
    <dgm:pt modelId="{F6E97E89-3ADE-46F9-931F-CD467495D28D}">
      <dgm:prSet phldrT="[Κείμενο]" custT="1"/>
      <dgm:spPr>
        <a:noFill/>
        <a:ln>
          <a:noFill/>
        </a:ln>
      </dgm:spPr>
      <dgm:t>
        <a:bodyPr/>
        <a:lstStyle/>
        <a:p>
          <a:pPr algn="l"/>
          <a:r>
            <a:rPr lang="el-GR" sz="1200" dirty="0" smtClean="0"/>
            <a:t>Πρόσβαση σε περιεχόμενο της βάσης </a:t>
          </a:r>
          <a:r>
            <a:rPr lang="el-GR" sz="1200" dirty="0" err="1" smtClean="0"/>
            <a:t>Forrester</a:t>
          </a:r>
          <a:endParaRPr lang="el-GR" sz="1200" dirty="0"/>
        </a:p>
      </dgm:t>
    </dgm:pt>
    <dgm:pt modelId="{5F5B7993-13DB-4394-82B0-EF7B67ED54A2}" type="parTrans" cxnId="{1F2CB601-E4B0-4C9F-8F12-520518E8F6B6}">
      <dgm:prSet/>
      <dgm:spPr/>
      <dgm:t>
        <a:bodyPr/>
        <a:lstStyle/>
        <a:p>
          <a:endParaRPr lang="el-GR"/>
        </a:p>
      </dgm:t>
    </dgm:pt>
    <dgm:pt modelId="{98EB705B-9BE2-4D35-B50A-2BB6C1432E7B}" type="sibTrans" cxnId="{1F2CB601-E4B0-4C9F-8F12-520518E8F6B6}">
      <dgm:prSet/>
      <dgm:spPr/>
      <dgm:t>
        <a:bodyPr/>
        <a:lstStyle/>
        <a:p>
          <a:endParaRPr lang="el-GR"/>
        </a:p>
      </dgm:t>
    </dgm:pt>
    <dgm:pt modelId="{8C347D3E-A749-4747-8EF5-DE3935C9AF05}">
      <dgm:prSet phldrT="[Κείμενο]" custT="1"/>
      <dgm:spPr>
        <a:noFill/>
        <a:ln>
          <a:noFill/>
        </a:ln>
      </dgm:spPr>
      <dgm:t>
        <a:bodyPr/>
        <a:lstStyle/>
        <a:p>
          <a:pPr algn="l"/>
          <a:r>
            <a:rPr lang="el-GR" sz="1200" b="0" i="0" dirty="0" smtClean="0"/>
            <a:t>Πρόσβαση σε περιεχόμενο από τη βάση </a:t>
          </a:r>
          <a:r>
            <a:rPr lang="el-GR" sz="1200" b="0" i="0" dirty="0" err="1" smtClean="0"/>
            <a:t>Science</a:t>
          </a:r>
          <a:r>
            <a:rPr lang="el-GR" sz="1200" b="0" i="0" dirty="0" smtClean="0"/>
            <a:t> </a:t>
          </a:r>
          <a:r>
            <a:rPr lang="el-GR" sz="1200" b="0" i="0" dirty="0" err="1" smtClean="0"/>
            <a:t>Direct</a:t>
          </a:r>
          <a:endParaRPr lang="el-GR" sz="1200" dirty="0"/>
        </a:p>
      </dgm:t>
    </dgm:pt>
    <dgm:pt modelId="{26390DCF-FBBA-4422-8676-22062157ADD1}" type="parTrans" cxnId="{64C055F3-0505-4667-A683-D3A54CC07A44}">
      <dgm:prSet/>
      <dgm:spPr/>
      <dgm:t>
        <a:bodyPr/>
        <a:lstStyle/>
        <a:p>
          <a:endParaRPr lang="el-GR"/>
        </a:p>
      </dgm:t>
    </dgm:pt>
    <dgm:pt modelId="{82D72713-7968-4780-ABE7-DB54FF5AE168}" type="sibTrans" cxnId="{64C055F3-0505-4667-A683-D3A54CC07A44}">
      <dgm:prSet/>
      <dgm:spPr/>
      <dgm:t>
        <a:bodyPr/>
        <a:lstStyle/>
        <a:p>
          <a:endParaRPr lang="el-GR"/>
        </a:p>
      </dgm:t>
    </dgm:pt>
    <dgm:pt modelId="{8D788B11-F8A3-44A0-B0C4-05962F22E224}">
      <dgm:prSet phldrT="[Κείμενο]" custT="1"/>
      <dgm:spPr>
        <a:noFill/>
        <a:ln>
          <a:noFill/>
        </a:ln>
      </dgm:spPr>
      <dgm:t>
        <a:bodyPr/>
        <a:lstStyle/>
        <a:p>
          <a:pPr algn="l"/>
          <a:r>
            <a:rPr lang="el-GR" sz="1200" dirty="0" smtClean="0"/>
            <a:t>Πρόσβαση στα Ανοικτά Ακαδημαϊκά Μαθήματα (εμπλουτίζονται διαρκώς)</a:t>
          </a:r>
          <a:endParaRPr lang="el-GR" sz="1200" dirty="0"/>
        </a:p>
      </dgm:t>
    </dgm:pt>
    <dgm:pt modelId="{D0ADB03B-9EA4-426E-9B18-764A2D5E6AB2}" type="parTrans" cxnId="{82B23FF3-F803-44B6-A36B-00B847ECB85B}">
      <dgm:prSet/>
      <dgm:spPr/>
      <dgm:t>
        <a:bodyPr/>
        <a:lstStyle/>
        <a:p>
          <a:endParaRPr lang="el-GR"/>
        </a:p>
      </dgm:t>
    </dgm:pt>
    <dgm:pt modelId="{AE2A39AB-E9BF-49A3-9F18-637878E63E84}" type="sibTrans" cxnId="{82B23FF3-F803-44B6-A36B-00B847ECB85B}">
      <dgm:prSet/>
      <dgm:spPr/>
      <dgm:t>
        <a:bodyPr/>
        <a:lstStyle/>
        <a:p>
          <a:endParaRPr lang="el-GR"/>
        </a:p>
      </dgm:t>
    </dgm:pt>
    <dgm:pt modelId="{84395BFC-A6D9-49FA-BB61-2354809585BA}">
      <dgm:prSet phldrT="[Κείμενο]" custT="1"/>
      <dgm:spPr>
        <a:noFill/>
        <a:ln>
          <a:noFill/>
        </a:ln>
      </dgm:spPr>
      <dgm:t>
        <a:bodyPr/>
        <a:lstStyle/>
        <a:p>
          <a:pPr algn="l"/>
          <a:r>
            <a:rPr lang="el-GR" sz="1200" b="0" i="0" dirty="0" smtClean="0"/>
            <a:t>Αιτήσεις για το πρόγραμμα </a:t>
          </a:r>
          <a:r>
            <a:rPr lang="el-GR" sz="1200" b="0" i="0" dirty="0" err="1" smtClean="0"/>
            <a:t>Erasmus</a:t>
          </a:r>
          <a:r>
            <a:rPr lang="el-GR" sz="1200" b="0" i="0" dirty="0" smtClean="0"/>
            <a:t> - </a:t>
          </a:r>
          <a:r>
            <a:rPr lang="el-GR" sz="1200" b="0" i="0" dirty="0" err="1" smtClean="0"/>
            <a:t>Mundus</a:t>
          </a:r>
          <a:endParaRPr lang="el-GR" sz="1200" dirty="0"/>
        </a:p>
      </dgm:t>
    </dgm:pt>
    <dgm:pt modelId="{564E834C-5C85-45BC-83D4-12B4E2A31E17}" type="parTrans" cxnId="{B903E7BC-9C37-4AA2-ACCE-F47D4F8BB967}">
      <dgm:prSet/>
      <dgm:spPr/>
      <dgm:t>
        <a:bodyPr/>
        <a:lstStyle/>
        <a:p>
          <a:endParaRPr lang="el-GR"/>
        </a:p>
      </dgm:t>
    </dgm:pt>
    <dgm:pt modelId="{4DE0A204-FC0E-47BD-AE3F-2074EA2361E9}" type="sibTrans" cxnId="{B903E7BC-9C37-4AA2-ACCE-F47D4F8BB967}">
      <dgm:prSet/>
      <dgm:spPr/>
      <dgm:t>
        <a:bodyPr/>
        <a:lstStyle/>
        <a:p>
          <a:endParaRPr lang="el-GR"/>
        </a:p>
      </dgm:t>
    </dgm:pt>
    <dgm:pt modelId="{8604FE45-70BD-4B13-A0A1-0D9A1B4C7227}">
      <dgm:prSet custT="1"/>
      <dgm:spPr>
        <a:noFill/>
        <a:ln>
          <a:noFill/>
        </a:ln>
      </dgm:spPr>
      <dgm:t>
        <a:bodyPr/>
        <a:lstStyle/>
        <a:p>
          <a:pPr algn="l"/>
          <a:r>
            <a:rPr lang="el-GR" sz="1200" dirty="0" smtClean="0"/>
            <a:t>Ανακοινώσεις για φοιτητές </a:t>
          </a:r>
          <a:endParaRPr lang="el-GR" sz="1200" dirty="0"/>
        </a:p>
      </dgm:t>
    </dgm:pt>
    <dgm:pt modelId="{323C8A5E-95F3-4463-9701-6CEE90D0F3FD}" type="parTrans" cxnId="{60E8F88A-94CE-4F61-BA4A-A2243BD80539}">
      <dgm:prSet/>
      <dgm:spPr/>
      <dgm:t>
        <a:bodyPr/>
        <a:lstStyle/>
        <a:p>
          <a:endParaRPr lang="el-GR"/>
        </a:p>
      </dgm:t>
    </dgm:pt>
    <dgm:pt modelId="{1A85CD9E-503B-447D-9FEC-60A402E0B494}" type="sibTrans" cxnId="{60E8F88A-94CE-4F61-BA4A-A2243BD80539}">
      <dgm:prSet/>
      <dgm:spPr/>
      <dgm:t>
        <a:bodyPr/>
        <a:lstStyle/>
        <a:p>
          <a:endParaRPr lang="el-GR"/>
        </a:p>
      </dgm:t>
    </dgm:pt>
    <dgm:pt modelId="{1D43FE2D-B50E-4074-AF2F-C498EFD408E1}">
      <dgm:prSet custT="1"/>
      <dgm:spPr>
        <a:noFill/>
        <a:ln>
          <a:noFill/>
        </a:ln>
      </dgm:spPr>
      <dgm:t>
        <a:bodyPr/>
        <a:lstStyle/>
        <a:p>
          <a:pPr algn="l"/>
          <a:r>
            <a:rPr lang="el-GR" sz="1200" dirty="0" smtClean="0"/>
            <a:t>Ηλεκτρονικό Ημερολόγιο</a:t>
          </a:r>
          <a:endParaRPr lang="el-GR" sz="1200" dirty="0"/>
        </a:p>
      </dgm:t>
    </dgm:pt>
    <dgm:pt modelId="{097583B9-7068-48C3-A5FD-2728D5B9CDD9}" type="parTrans" cxnId="{BC9B1E36-025F-4D40-97F5-B94BB380C7E7}">
      <dgm:prSet/>
      <dgm:spPr/>
      <dgm:t>
        <a:bodyPr/>
        <a:lstStyle/>
        <a:p>
          <a:endParaRPr lang="el-GR"/>
        </a:p>
      </dgm:t>
    </dgm:pt>
    <dgm:pt modelId="{BED3ABA2-32AB-4879-B5B2-0CA9CF727D18}" type="sibTrans" cxnId="{BC9B1E36-025F-4D40-97F5-B94BB380C7E7}">
      <dgm:prSet/>
      <dgm:spPr/>
      <dgm:t>
        <a:bodyPr/>
        <a:lstStyle/>
        <a:p>
          <a:endParaRPr lang="el-GR"/>
        </a:p>
      </dgm:t>
    </dgm:pt>
    <dgm:pt modelId="{2714F508-7165-4583-A436-6124E68A45A8}">
      <dgm:prSet phldrT="[Κείμενο]"/>
      <dgm:spPr>
        <a:noFill/>
        <a:ln>
          <a:noFill/>
        </a:ln>
      </dgm:spPr>
      <dgm:t>
        <a:bodyPr/>
        <a:lstStyle/>
        <a:p>
          <a:endParaRPr lang="el-GR" dirty="0"/>
        </a:p>
      </dgm:t>
    </dgm:pt>
    <dgm:pt modelId="{A1437DB7-5A42-4111-8865-DF7A2683ACA9}" type="sibTrans" cxnId="{BC6E669E-A157-4C62-8C5F-700E983E2923}">
      <dgm:prSet/>
      <dgm:spPr/>
      <dgm:t>
        <a:bodyPr/>
        <a:lstStyle/>
        <a:p>
          <a:endParaRPr lang="el-GR"/>
        </a:p>
      </dgm:t>
    </dgm:pt>
    <dgm:pt modelId="{F65C0F84-A9DE-476E-A34F-5E6AE5196134}" type="parTrans" cxnId="{BC6E669E-A157-4C62-8C5F-700E983E2923}">
      <dgm:prSet/>
      <dgm:spPr/>
      <dgm:t>
        <a:bodyPr/>
        <a:lstStyle/>
        <a:p>
          <a:endParaRPr lang="el-GR"/>
        </a:p>
      </dgm:t>
    </dgm:pt>
    <dgm:pt modelId="{007FE50E-79F1-4F7E-997B-75D80F85A08F}" type="pres">
      <dgm:prSet presAssocID="{D80A0048-8CF4-49C9-8190-0CE53057FC2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63D7994D-4862-4A16-9828-065C34AB1762}" type="pres">
      <dgm:prSet presAssocID="{2714F508-7165-4583-A436-6124E68A45A8}" presName="root" presStyleCnt="0"/>
      <dgm:spPr/>
    </dgm:pt>
    <dgm:pt modelId="{DB8B7C99-247B-47D9-A526-805A938F2BBB}" type="pres">
      <dgm:prSet presAssocID="{2714F508-7165-4583-A436-6124E68A45A8}" presName="rootComposite" presStyleCnt="0"/>
      <dgm:spPr/>
    </dgm:pt>
    <dgm:pt modelId="{CCC7E80C-273D-442C-BDA6-DC203FA87662}" type="pres">
      <dgm:prSet presAssocID="{2714F508-7165-4583-A436-6124E68A45A8}" presName="rootText" presStyleLbl="node1" presStyleIdx="0" presStyleCnt="1" custLinFactY="400000" custLinFactNeighborX="50581" custLinFactNeighborY="480531"/>
      <dgm:spPr/>
      <dgm:t>
        <a:bodyPr/>
        <a:lstStyle/>
        <a:p>
          <a:endParaRPr lang="el-GR"/>
        </a:p>
      </dgm:t>
    </dgm:pt>
    <dgm:pt modelId="{69CF9CBD-A030-4053-B4CF-60DAECB2BAB2}" type="pres">
      <dgm:prSet presAssocID="{2714F508-7165-4583-A436-6124E68A45A8}" presName="rootConnector" presStyleLbl="node1" presStyleIdx="0" presStyleCnt="1"/>
      <dgm:spPr/>
      <dgm:t>
        <a:bodyPr/>
        <a:lstStyle/>
        <a:p>
          <a:endParaRPr lang="el-GR"/>
        </a:p>
      </dgm:t>
    </dgm:pt>
    <dgm:pt modelId="{1E28832C-FE71-42E5-B762-AF286CB3F7CD}" type="pres">
      <dgm:prSet presAssocID="{2714F508-7165-4583-A436-6124E68A45A8}" presName="childShape" presStyleCnt="0"/>
      <dgm:spPr/>
    </dgm:pt>
    <dgm:pt modelId="{5E13621F-7E2E-40C6-979A-A25DD988315F}" type="pres">
      <dgm:prSet presAssocID="{9B8F242E-E250-4E03-B417-C25F188DB703}" presName="Name13" presStyleLbl="parChTrans1D2" presStyleIdx="0" presStyleCnt="2"/>
      <dgm:spPr/>
      <dgm:t>
        <a:bodyPr/>
        <a:lstStyle/>
        <a:p>
          <a:endParaRPr lang="el-GR"/>
        </a:p>
      </dgm:t>
    </dgm:pt>
    <dgm:pt modelId="{A1B029B4-46B1-4E7F-B7E9-6FD7662503B9}" type="pres">
      <dgm:prSet presAssocID="{72B5963F-3850-4A1B-8AD2-D6D4ED8969FA}" presName="childText" presStyleLbl="bgAcc1" presStyleIdx="0" presStyleCnt="2" custScaleX="442933" custScaleY="977524" custLinFactX="-200000" custLinFactY="300000" custLinFactNeighborX="-200391" custLinFactNeighborY="35328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479D094D-FBA0-4CE4-8367-9F9793179AD0}" type="pres">
      <dgm:prSet presAssocID="{3B95F201-D40E-4D0C-B0AD-D82BD12F1E89}" presName="Name13" presStyleLbl="parChTrans1D2" presStyleIdx="1" presStyleCnt="2"/>
      <dgm:spPr/>
      <dgm:t>
        <a:bodyPr/>
        <a:lstStyle/>
        <a:p>
          <a:endParaRPr lang="el-GR"/>
        </a:p>
      </dgm:t>
    </dgm:pt>
    <dgm:pt modelId="{19FB116F-E030-4FD7-AF3E-075AFEA08F1F}" type="pres">
      <dgm:prSet presAssocID="{9341EC44-5125-439B-A9D3-30B326CB4612}" presName="childText" presStyleLbl="bgAcc1" presStyleIdx="1" presStyleCnt="2" custScaleX="478197" custScaleY="763710" custLinFactX="12257" custLinFactY="-155536" custLinFactNeighborX="100000" custLinFactNeighborY="-200000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B5981D0B-6106-43E4-9BC4-6B7C4CF98291}" type="presOf" srcId="{72B5963F-3850-4A1B-8AD2-D6D4ED8969FA}" destId="{A1B029B4-46B1-4E7F-B7E9-6FD7662503B9}" srcOrd="0" destOrd="0" presId="urn:microsoft.com/office/officeart/2005/8/layout/hierarchy3"/>
    <dgm:cxn modelId="{47409BAC-B3A7-475E-9E26-DC8EAB17815C}" type="presOf" srcId="{71C0B8F4-0D3D-49C4-8ED7-1F55DE5CEE03}" destId="{A1B029B4-46B1-4E7F-B7E9-6FD7662503B9}" srcOrd="0" destOrd="4" presId="urn:microsoft.com/office/officeart/2005/8/layout/hierarchy3"/>
    <dgm:cxn modelId="{C94DCDF3-19AD-488C-A9B1-643EBB0D5DB0}" type="presOf" srcId="{07523776-0A8B-4F51-9104-E519C65A47F2}" destId="{A1B029B4-46B1-4E7F-B7E9-6FD7662503B9}" srcOrd="0" destOrd="7" presId="urn:microsoft.com/office/officeart/2005/8/layout/hierarchy3"/>
    <dgm:cxn modelId="{7F604E8D-0042-45D5-A453-93F5706EB34D}" srcId="{72B5963F-3850-4A1B-8AD2-D6D4ED8969FA}" destId="{001AACC8-9278-41A5-932C-CD51CD3A60EE}" srcOrd="4" destOrd="0" parTransId="{3BDA518D-3496-4521-8CAA-5B7575B76A5C}" sibTransId="{843BDFDB-AC3E-449D-831A-B8A10E23D538}"/>
    <dgm:cxn modelId="{0DBA14AE-22DB-4D78-B82E-EFB6202D6102}" type="presOf" srcId="{EE816662-30BD-4B4B-B5FE-13FD2446F62B}" destId="{19FB116F-E030-4FD7-AF3E-075AFEA08F1F}" srcOrd="0" destOrd="6" presId="urn:microsoft.com/office/officeart/2005/8/layout/hierarchy3"/>
    <dgm:cxn modelId="{3F278FA6-4B53-47AC-BAF4-91136462CC33}" type="presOf" srcId="{8604FE45-70BD-4B13-A0A1-0D9A1B4C7227}" destId="{A1B029B4-46B1-4E7F-B7E9-6FD7662503B9}" srcOrd="0" destOrd="9" presId="urn:microsoft.com/office/officeart/2005/8/layout/hierarchy3"/>
    <dgm:cxn modelId="{BC9B1E36-025F-4D40-97F5-B94BB380C7E7}" srcId="{72B5963F-3850-4A1B-8AD2-D6D4ED8969FA}" destId="{1D43FE2D-B50E-4074-AF2F-C498EFD408E1}" srcOrd="9" destOrd="0" parTransId="{097583B9-7068-48C3-A5FD-2728D5B9CDD9}" sibTransId="{BED3ABA2-32AB-4879-B5B2-0CA9CF727D18}"/>
    <dgm:cxn modelId="{4E649BE8-C687-4E1F-AC5F-E213333A4E0A}" srcId="{72B5963F-3850-4A1B-8AD2-D6D4ED8969FA}" destId="{16D0FF93-61CC-4E30-8C69-3DB3E26B547E}" srcOrd="5" destOrd="0" parTransId="{4C352361-7991-4937-A1E3-1900020FA6CD}" sibTransId="{4A4BF644-087E-45F6-A1C7-C8C856CEA0B1}"/>
    <dgm:cxn modelId="{6B713230-693C-409A-85AA-4643A7CE32A5}" type="presOf" srcId="{3B95F201-D40E-4D0C-B0AD-D82BD12F1E89}" destId="{479D094D-FBA0-4CE4-8367-9F9793179AD0}" srcOrd="0" destOrd="0" presId="urn:microsoft.com/office/officeart/2005/8/layout/hierarchy3"/>
    <dgm:cxn modelId="{315CFA3C-D828-47E5-8050-3BECDA3B36D2}" type="presOf" srcId="{8C347D3E-A749-4747-8EF5-DE3935C9AF05}" destId="{19FB116F-E030-4FD7-AF3E-075AFEA08F1F}" srcOrd="0" destOrd="9" presId="urn:microsoft.com/office/officeart/2005/8/layout/hierarchy3"/>
    <dgm:cxn modelId="{F8010FAE-619D-4B28-B08D-BF86D4B4D900}" srcId="{9341EC44-5125-439B-A9D3-30B326CB4612}" destId="{7B085C51-1FAA-467B-828E-69BE85C66C22}" srcOrd="2" destOrd="0" parTransId="{DDDBE8DB-103F-462A-8D6C-B0096955DAEE}" sibTransId="{8168100B-7E30-4961-A509-2F9DEB7F651B}"/>
    <dgm:cxn modelId="{7706FA16-D0DD-4799-A1BA-346E8E5F6932}" type="presOf" srcId="{001AACC8-9278-41A5-932C-CD51CD3A60EE}" destId="{A1B029B4-46B1-4E7F-B7E9-6FD7662503B9}" srcOrd="0" destOrd="5" presId="urn:microsoft.com/office/officeart/2005/8/layout/hierarchy3"/>
    <dgm:cxn modelId="{9163B65F-13D4-44BC-9FCD-481A5E1319E1}" srcId="{9341EC44-5125-439B-A9D3-30B326CB4612}" destId="{3099B67A-5B1C-46CB-AA2D-716AD22F8A97}" srcOrd="11" destOrd="0" parTransId="{68768F50-728B-4D71-9121-1F9307D0F4B2}" sibTransId="{2909AFFE-1C99-495F-BD0B-CCBDBD362678}"/>
    <dgm:cxn modelId="{BC6E669E-A157-4C62-8C5F-700E983E2923}" srcId="{D80A0048-8CF4-49C9-8190-0CE53057FC22}" destId="{2714F508-7165-4583-A436-6124E68A45A8}" srcOrd="0" destOrd="0" parTransId="{F65C0F84-A9DE-476E-A34F-5E6AE5196134}" sibTransId="{A1437DB7-5A42-4111-8865-DF7A2683ACA9}"/>
    <dgm:cxn modelId="{82B23FF3-F803-44B6-A36B-00B847ECB85B}" srcId="{9341EC44-5125-439B-A9D3-30B326CB4612}" destId="{8D788B11-F8A3-44A0-B0C4-05962F22E224}" srcOrd="9" destOrd="0" parTransId="{D0ADB03B-9EA4-426E-9B18-764A2D5E6AB2}" sibTransId="{AE2A39AB-E9BF-49A3-9F18-637878E63E84}"/>
    <dgm:cxn modelId="{E59D5815-010C-4F7D-9F6D-BC31EF147234}" type="presOf" srcId="{8D788B11-F8A3-44A0-B0C4-05962F22E224}" destId="{19FB116F-E030-4FD7-AF3E-075AFEA08F1F}" srcOrd="0" destOrd="10" presId="urn:microsoft.com/office/officeart/2005/8/layout/hierarchy3"/>
    <dgm:cxn modelId="{F49E59AA-A8B6-428D-B874-70A770D7D5AC}" type="presOf" srcId="{67EF46AA-8D16-4D42-8686-A18C2FD7E6DB}" destId="{19FB116F-E030-4FD7-AF3E-075AFEA08F1F}" srcOrd="0" destOrd="1" presId="urn:microsoft.com/office/officeart/2005/8/layout/hierarchy3"/>
    <dgm:cxn modelId="{D9EF240B-E105-4ACD-A344-7C82FF9AC130}" type="presOf" srcId="{84395BFC-A6D9-49FA-BB61-2354809585BA}" destId="{19FB116F-E030-4FD7-AF3E-075AFEA08F1F}" srcOrd="0" destOrd="11" presId="urn:microsoft.com/office/officeart/2005/8/layout/hierarchy3"/>
    <dgm:cxn modelId="{60E8F88A-94CE-4F61-BA4A-A2243BD80539}" srcId="{72B5963F-3850-4A1B-8AD2-D6D4ED8969FA}" destId="{8604FE45-70BD-4B13-A0A1-0D9A1B4C7227}" srcOrd="8" destOrd="0" parTransId="{323C8A5E-95F3-4463-9701-6CEE90D0F3FD}" sibTransId="{1A85CD9E-503B-447D-9FEC-60A402E0B494}"/>
    <dgm:cxn modelId="{775053B3-FFB3-4D89-BAE8-CED9AD14F405}" type="presOf" srcId="{2774F45F-DBE1-49D4-B527-A5A37C37A726}" destId="{19FB116F-E030-4FD7-AF3E-075AFEA08F1F}" srcOrd="0" destOrd="5" presId="urn:microsoft.com/office/officeart/2005/8/layout/hierarchy3"/>
    <dgm:cxn modelId="{8B28DC42-A6AE-43F4-895B-8EE304AC9F45}" srcId="{9341EC44-5125-439B-A9D3-30B326CB4612}" destId="{67EF46AA-8D16-4D42-8686-A18C2FD7E6DB}" srcOrd="0" destOrd="0" parTransId="{3770A14A-A05D-43D0-BE5D-74A07DDF030C}" sibTransId="{05C065B3-5FB0-43D3-BC88-90C41B4A6D21}"/>
    <dgm:cxn modelId="{949530DF-D4C5-4230-A7E0-D20F39C321A6}" srcId="{9341EC44-5125-439B-A9D3-30B326CB4612}" destId="{704FB284-D9C1-434C-96C3-EA5B60417599}" srcOrd="3" destOrd="0" parTransId="{B77E7687-1845-4451-B8F5-A12C1434322A}" sibTransId="{29B86E30-6E0A-4992-BDDE-54B65C57515E}"/>
    <dgm:cxn modelId="{1F2CB601-E4B0-4C9F-8F12-520518E8F6B6}" srcId="{9341EC44-5125-439B-A9D3-30B326CB4612}" destId="{F6E97E89-3ADE-46F9-931F-CD467495D28D}" srcOrd="7" destOrd="0" parTransId="{5F5B7993-13DB-4394-82B0-EF7B67ED54A2}" sibTransId="{98EB705B-9BE2-4D35-B50A-2BB6C1432E7B}"/>
    <dgm:cxn modelId="{58077065-FFCE-427A-A94E-DD0B61BDBEC8}" srcId="{2714F508-7165-4583-A436-6124E68A45A8}" destId="{9341EC44-5125-439B-A9D3-30B326CB4612}" srcOrd="1" destOrd="0" parTransId="{3B95F201-D40E-4D0C-B0AD-D82BD12F1E89}" sibTransId="{6395A89D-3625-4C39-A336-FD57CC96D3DD}"/>
    <dgm:cxn modelId="{78940CCE-74FA-4E86-AD6C-365B9F3B0A9E}" srcId="{72B5963F-3850-4A1B-8AD2-D6D4ED8969FA}" destId="{71C0B8F4-0D3D-49C4-8ED7-1F55DE5CEE03}" srcOrd="3" destOrd="0" parTransId="{89355338-4F49-4D04-9A72-C3341EECADE1}" sibTransId="{E0A57AA3-1134-4663-8542-060708532988}"/>
    <dgm:cxn modelId="{96AC205B-C776-4208-BA19-58E495A01CCD}" type="presOf" srcId="{3099B67A-5B1C-46CB-AA2D-716AD22F8A97}" destId="{19FB116F-E030-4FD7-AF3E-075AFEA08F1F}" srcOrd="0" destOrd="12" presId="urn:microsoft.com/office/officeart/2005/8/layout/hierarchy3"/>
    <dgm:cxn modelId="{2152C57C-C03F-4CCC-B97A-ED25830A2B3E}" srcId="{9341EC44-5125-439B-A9D3-30B326CB4612}" destId="{EE816662-30BD-4B4B-B5FE-13FD2446F62B}" srcOrd="5" destOrd="0" parTransId="{106EBA22-88F8-4DCE-8E06-EACD2CA35A83}" sibTransId="{BB140FC3-996A-4D39-8DD3-4F4B369FA9B7}"/>
    <dgm:cxn modelId="{F1F8FEEA-C7F5-405E-94B8-8A8751246946}" srcId="{9341EC44-5125-439B-A9D3-30B326CB4612}" destId="{2774F45F-DBE1-49D4-B527-A5A37C37A726}" srcOrd="4" destOrd="0" parTransId="{713BD824-80CA-4323-96A0-DD9A9162D407}" sibTransId="{44074312-B7A9-4CA6-9213-F7A46A623F1C}"/>
    <dgm:cxn modelId="{E336746D-0167-46B9-B3E5-8FDE0EF2BE5C}" type="presOf" srcId="{1D43FE2D-B50E-4074-AF2F-C498EFD408E1}" destId="{A1B029B4-46B1-4E7F-B7E9-6FD7662503B9}" srcOrd="0" destOrd="10" presId="urn:microsoft.com/office/officeart/2005/8/layout/hierarchy3"/>
    <dgm:cxn modelId="{66FFBFC3-7A8B-4ECE-ABD2-EEB7CE426069}" type="presOf" srcId="{7B085C51-1FAA-467B-828E-69BE85C66C22}" destId="{19FB116F-E030-4FD7-AF3E-075AFEA08F1F}" srcOrd="0" destOrd="3" presId="urn:microsoft.com/office/officeart/2005/8/layout/hierarchy3"/>
    <dgm:cxn modelId="{BD40884F-4A37-4C57-903B-46FC1DBCFC98}" srcId="{9341EC44-5125-439B-A9D3-30B326CB4612}" destId="{8F876BA5-3200-4108-B1FD-B3481E359E51}" srcOrd="1" destOrd="0" parTransId="{56A37694-7E61-4614-B2C6-68118B4202F5}" sibTransId="{C5800BAD-0739-4474-8AE5-C8611AEF1FBE}"/>
    <dgm:cxn modelId="{3E1EC70F-7857-4CEC-A50D-1ACD608EC9AC}" type="presOf" srcId="{8F876BA5-3200-4108-B1FD-B3481E359E51}" destId="{19FB116F-E030-4FD7-AF3E-075AFEA08F1F}" srcOrd="0" destOrd="2" presId="urn:microsoft.com/office/officeart/2005/8/layout/hierarchy3"/>
    <dgm:cxn modelId="{50A9852B-E8B0-45FA-8091-D4ED55C87BA3}" type="presOf" srcId="{C9AADD90-5EEA-45F2-AF67-1BC699F31459}" destId="{A1B029B4-46B1-4E7F-B7E9-6FD7662503B9}" srcOrd="0" destOrd="8" presId="urn:microsoft.com/office/officeart/2005/8/layout/hierarchy3"/>
    <dgm:cxn modelId="{D666670B-6F5B-4DB7-B2A1-909B774E11E9}" type="presOf" srcId="{A9334814-6C14-425C-82DF-B6A21C5FCC27}" destId="{A1B029B4-46B1-4E7F-B7E9-6FD7662503B9}" srcOrd="0" destOrd="2" presId="urn:microsoft.com/office/officeart/2005/8/layout/hierarchy3"/>
    <dgm:cxn modelId="{6E9C0290-1E26-4C01-8C8C-1CDD1BABF5B8}" type="presOf" srcId="{2714F508-7165-4583-A436-6124E68A45A8}" destId="{69CF9CBD-A030-4053-B4CF-60DAECB2BAB2}" srcOrd="1" destOrd="0" presId="urn:microsoft.com/office/officeart/2005/8/layout/hierarchy3"/>
    <dgm:cxn modelId="{AA5EA733-DC10-4E2A-A0B6-E800DEC03A19}" srcId="{72B5963F-3850-4A1B-8AD2-D6D4ED8969FA}" destId="{07523776-0A8B-4F51-9104-E519C65A47F2}" srcOrd="6" destOrd="0" parTransId="{9F5E3DF5-5095-4C28-A8EA-E25A25444126}" sibTransId="{AAE2981C-ADE7-45F2-BD5A-6B7D06B4E292}"/>
    <dgm:cxn modelId="{64C055F3-0505-4667-A683-D3A54CC07A44}" srcId="{9341EC44-5125-439B-A9D3-30B326CB4612}" destId="{8C347D3E-A749-4747-8EF5-DE3935C9AF05}" srcOrd="8" destOrd="0" parTransId="{26390DCF-FBBA-4422-8676-22062157ADD1}" sibTransId="{82D72713-7968-4780-ABE7-DB54FF5AE168}"/>
    <dgm:cxn modelId="{CF7B0638-131F-4C56-96D4-6AC25521119C}" type="presOf" srcId="{16D0FF93-61CC-4E30-8C69-3DB3E26B547E}" destId="{A1B029B4-46B1-4E7F-B7E9-6FD7662503B9}" srcOrd="0" destOrd="6" presId="urn:microsoft.com/office/officeart/2005/8/layout/hierarchy3"/>
    <dgm:cxn modelId="{14BD367A-DD06-42AA-B345-3AC23C370C06}" type="presOf" srcId="{2714F508-7165-4583-A436-6124E68A45A8}" destId="{CCC7E80C-273D-442C-BDA6-DC203FA87662}" srcOrd="0" destOrd="0" presId="urn:microsoft.com/office/officeart/2005/8/layout/hierarchy3"/>
    <dgm:cxn modelId="{EFFDE055-422F-423A-9BB0-E00524B80B6C}" type="presOf" srcId="{D80A0048-8CF4-49C9-8190-0CE53057FC22}" destId="{007FE50E-79F1-4F7E-997B-75D80F85A08F}" srcOrd="0" destOrd="0" presId="urn:microsoft.com/office/officeart/2005/8/layout/hierarchy3"/>
    <dgm:cxn modelId="{F0CE327D-73ED-4296-A45B-32EEA8E4F5F8}" srcId="{72B5963F-3850-4A1B-8AD2-D6D4ED8969FA}" destId="{A9334814-6C14-425C-82DF-B6A21C5FCC27}" srcOrd="1" destOrd="0" parTransId="{70F7A982-56F3-4523-9CFA-4AF42AD93FD2}" sibTransId="{AE1BD898-B7D4-4BB8-AEB4-D0DF3B800CD5}"/>
    <dgm:cxn modelId="{B903E7BC-9C37-4AA2-ACCE-F47D4F8BB967}" srcId="{9341EC44-5125-439B-A9D3-30B326CB4612}" destId="{84395BFC-A6D9-49FA-BB61-2354809585BA}" srcOrd="10" destOrd="0" parTransId="{564E834C-5C85-45BC-83D4-12B4E2A31E17}" sibTransId="{4DE0A204-FC0E-47BD-AE3F-2074EA2361E9}"/>
    <dgm:cxn modelId="{F86FE72E-ED2C-4D25-B7C0-2743C594F710}" srcId="{72B5963F-3850-4A1B-8AD2-D6D4ED8969FA}" destId="{EDFA4AD4-E79B-4223-85FA-3EE91469BFAB}" srcOrd="0" destOrd="0" parTransId="{D7E45965-911C-4FEB-B82E-7C3F300C9CCC}" sibTransId="{A496CC9D-FF95-488D-A7C1-91B0E367E0FD}"/>
    <dgm:cxn modelId="{7FFE00EF-0502-4EAF-B5F1-B34600AE1BBC}" type="presOf" srcId="{704FB284-D9C1-434C-96C3-EA5B60417599}" destId="{19FB116F-E030-4FD7-AF3E-075AFEA08F1F}" srcOrd="0" destOrd="4" presId="urn:microsoft.com/office/officeart/2005/8/layout/hierarchy3"/>
    <dgm:cxn modelId="{92B93EE5-D3B7-4D51-BC8D-F9B5CB001F3C}" srcId="{72B5963F-3850-4A1B-8AD2-D6D4ED8969FA}" destId="{C9AADD90-5EEA-45F2-AF67-1BC699F31459}" srcOrd="7" destOrd="0" parTransId="{44402ABF-5420-4B94-839B-1AF881DE6536}" sibTransId="{3B6CCB5B-1280-4D3E-AA2E-47116D31101B}"/>
    <dgm:cxn modelId="{A45E5F1C-D4B5-4DD1-990F-D55BC705E4E3}" type="presOf" srcId="{F6E97E89-3ADE-46F9-931F-CD467495D28D}" destId="{19FB116F-E030-4FD7-AF3E-075AFEA08F1F}" srcOrd="0" destOrd="8" presId="urn:microsoft.com/office/officeart/2005/8/layout/hierarchy3"/>
    <dgm:cxn modelId="{B1FC788C-1F9F-40E3-AB86-AFDEDDB6A6DD}" srcId="{2714F508-7165-4583-A436-6124E68A45A8}" destId="{72B5963F-3850-4A1B-8AD2-D6D4ED8969FA}" srcOrd="0" destOrd="0" parTransId="{9B8F242E-E250-4E03-B417-C25F188DB703}" sibTransId="{AC60DBA0-4F10-4B4E-91C1-5A6B354861A4}"/>
    <dgm:cxn modelId="{807E8568-54AF-4769-A714-CE885B5C8E4A}" type="presOf" srcId="{9341EC44-5125-439B-A9D3-30B326CB4612}" destId="{19FB116F-E030-4FD7-AF3E-075AFEA08F1F}" srcOrd="0" destOrd="0" presId="urn:microsoft.com/office/officeart/2005/8/layout/hierarchy3"/>
    <dgm:cxn modelId="{0C976FF9-E15D-4D8B-B471-7405799CD2F7}" type="presOf" srcId="{513D3D6A-16D2-44D7-BFCF-55910B2E86FD}" destId="{19FB116F-E030-4FD7-AF3E-075AFEA08F1F}" srcOrd="0" destOrd="7" presId="urn:microsoft.com/office/officeart/2005/8/layout/hierarchy3"/>
    <dgm:cxn modelId="{280C2326-8AB9-47F0-BA94-4240E1FF386E}" srcId="{72B5963F-3850-4A1B-8AD2-D6D4ED8969FA}" destId="{A290C6D3-B92A-4551-9603-FF8354743CF7}" srcOrd="2" destOrd="0" parTransId="{22ACE1D1-9319-4654-8288-5D372885D780}" sibTransId="{4821CE07-4112-487B-9C35-066EEB48CAE2}"/>
    <dgm:cxn modelId="{C3D31D52-D55E-4627-8A25-0D93978C65C0}" type="presOf" srcId="{A290C6D3-B92A-4551-9603-FF8354743CF7}" destId="{A1B029B4-46B1-4E7F-B7E9-6FD7662503B9}" srcOrd="0" destOrd="3" presId="urn:microsoft.com/office/officeart/2005/8/layout/hierarchy3"/>
    <dgm:cxn modelId="{C3885374-10E5-4E56-946B-FB15E4B5BA45}" srcId="{9341EC44-5125-439B-A9D3-30B326CB4612}" destId="{513D3D6A-16D2-44D7-BFCF-55910B2E86FD}" srcOrd="6" destOrd="0" parTransId="{1A76C435-87D2-40AB-A1DC-29508E84BD8C}" sibTransId="{054BE8D5-98E7-425D-ADA8-333CDCF5AC6F}"/>
    <dgm:cxn modelId="{D02FB873-50B5-4A4A-9731-EAB2BEDBC506}" type="presOf" srcId="{EDFA4AD4-E79B-4223-85FA-3EE91469BFAB}" destId="{A1B029B4-46B1-4E7F-B7E9-6FD7662503B9}" srcOrd="0" destOrd="1" presId="urn:microsoft.com/office/officeart/2005/8/layout/hierarchy3"/>
    <dgm:cxn modelId="{7B9580BD-C6F7-4B26-BD80-47D354161F04}" type="presOf" srcId="{9B8F242E-E250-4E03-B417-C25F188DB703}" destId="{5E13621F-7E2E-40C6-979A-A25DD988315F}" srcOrd="0" destOrd="0" presId="urn:microsoft.com/office/officeart/2005/8/layout/hierarchy3"/>
    <dgm:cxn modelId="{2342CF31-30F5-4229-ACE4-81914189B348}" type="presParOf" srcId="{007FE50E-79F1-4F7E-997B-75D80F85A08F}" destId="{63D7994D-4862-4A16-9828-065C34AB1762}" srcOrd="0" destOrd="0" presId="urn:microsoft.com/office/officeart/2005/8/layout/hierarchy3"/>
    <dgm:cxn modelId="{9419C8A0-E80E-40CD-AC38-4A136F8EB757}" type="presParOf" srcId="{63D7994D-4862-4A16-9828-065C34AB1762}" destId="{DB8B7C99-247B-47D9-A526-805A938F2BBB}" srcOrd="0" destOrd="0" presId="urn:microsoft.com/office/officeart/2005/8/layout/hierarchy3"/>
    <dgm:cxn modelId="{69A3FE81-9B79-422A-87AC-F67E474A00BA}" type="presParOf" srcId="{DB8B7C99-247B-47D9-A526-805A938F2BBB}" destId="{CCC7E80C-273D-442C-BDA6-DC203FA87662}" srcOrd="0" destOrd="0" presId="urn:microsoft.com/office/officeart/2005/8/layout/hierarchy3"/>
    <dgm:cxn modelId="{280120CF-3BCB-46E0-9EC8-21C2E87ED330}" type="presParOf" srcId="{DB8B7C99-247B-47D9-A526-805A938F2BBB}" destId="{69CF9CBD-A030-4053-B4CF-60DAECB2BAB2}" srcOrd="1" destOrd="0" presId="urn:microsoft.com/office/officeart/2005/8/layout/hierarchy3"/>
    <dgm:cxn modelId="{78014707-061D-4980-AA66-9ADB42E658C2}" type="presParOf" srcId="{63D7994D-4862-4A16-9828-065C34AB1762}" destId="{1E28832C-FE71-42E5-B762-AF286CB3F7CD}" srcOrd="1" destOrd="0" presId="urn:microsoft.com/office/officeart/2005/8/layout/hierarchy3"/>
    <dgm:cxn modelId="{DCED626F-AB0A-4046-9D86-8C30012BE161}" type="presParOf" srcId="{1E28832C-FE71-42E5-B762-AF286CB3F7CD}" destId="{5E13621F-7E2E-40C6-979A-A25DD988315F}" srcOrd="0" destOrd="0" presId="urn:microsoft.com/office/officeart/2005/8/layout/hierarchy3"/>
    <dgm:cxn modelId="{4D043BBD-72E5-4055-8DBB-C7B8496FE5BB}" type="presParOf" srcId="{1E28832C-FE71-42E5-B762-AF286CB3F7CD}" destId="{A1B029B4-46B1-4E7F-B7E9-6FD7662503B9}" srcOrd="1" destOrd="0" presId="urn:microsoft.com/office/officeart/2005/8/layout/hierarchy3"/>
    <dgm:cxn modelId="{27AD2F87-463A-4F3D-ADDF-9112A01CE147}" type="presParOf" srcId="{1E28832C-FE71-42E5-B762-AF286CB3F7CD}" destId="{479D094D-FBA0-4CE4-8367-9F9793179AD0}" srcOrd="2" destOrd="0" presId="urn:microsoft.com/office/officeart/2005/8/layout/hierarchy3"/>
    <dgm:cxn modelId="{57218832-F805-4E64-940C-8403F1458C29}" type="presParOf" srcId="{1E28832C-FE71-42E5-B762-AF286CB3F7CD}" destId="{19FB116F-E030-4FD7-AF3E-075AFEA08F1F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63D708F-13AE-46D6-BC50-2EE396EC8C73}" type="doc">
      <dgm:prSet loTypeId="urn:microsoft.com/office/officeart/2005/8/layout/equation1" loCatId="relationship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el-GR"/>
        </a:p>
      </dgm:t>
    </dgm:pt>
    <dgm:pt modelId="{26B03719-C40E-4AFE-8C06-B4B99350A8A0}">
      <dgm:prSet phldrT="[Κείμενο]" custT="1"/>
      <dgm:spPr/>
      <dgm:t>
        <a:bodyPr/>
        <a:lstStyle/>
        <a:p>
          <a:r>
            <a:rPr lang="el-GR" sz="16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Η άμεση συμβολή στην </a:t>
          </a:r>
          <a:r>
            <a:rPr lang="el-G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ανάπτυξη</a:t>
          </a:r>
          <a:r>
            <a:rPr lang="el-GR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της </a:t>
          </a:r>
          <a:r>
            <a:rPr lang="el-G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οικονομίας</a:t>
          </a:r>
          <a:r>
            <a:rPr lang="el-GR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και της </a:t>
          </a:r>
          <a:r>
            <a:rPr lang="el-G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κοινωνίας</a:t>
          </a:r>
          <a:r>
            <a:rPr lang="el-GR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της </a:t>
          </a:r>
          <a:r>
            <a:rPr lang="el-G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Κρήτης</a:t>
          </a:r>
          <a:r>
            <a:rPr lang="el-GR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και</a:t>
          </a:r>
          <a:r>
            <a:rPr lang="en-US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l-GR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της χώρας </a:t>
          </a:r>
          <a:r>
            <a:rPr lang="el-G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ευρύτερα</a:t>
          </a:r>
          <a:endParaRPr lang="el-GR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138B565-6D46-4B27-A628-0B019F5C8073}" type="parTrans" cxnId="{5FEE2A95-7806-43D0-839C-FA232B34CD32}">
      <dgm:prSet/>
      <dgm:spPr/>
      <dgm:t>
        <a:bodyPr/>
        <a:lstStyle/>
        <a:p>
          <a:endParaRPr lang="el-GR"/>
        </a:p>
      </dgm:t>
    </dgm:pt>
    <dgm:pt modelId="{EFB9BB45-C35D-48BD-B850-9B4B6D3077D8}" type="sibTrans" cxnId="{5FEE2A95-7806-43D0-839C-FA232B34CD32}">
      <dgm:prSet/>
      <dgm:spPr/>
      <dgm:t>
        <a:bodyPr/>
        <a:lstStyle/>
        <a:p>
          <a:endParaRPr lang="el-GR"/>
        </a:p>
      </dgm:t>
    </dgm:pt>
    <dgm:pt modelId="{09958202-8C37-4806-AC78-28303DBD11BD}">
      <dgm:prSet phldrT="[Κείμενο]" custT="1"/>
      <dgm:spPr/>
      <dgm:t>
        <a:bodyPr/>
        <a:lstStyle/>
        <a:p>
          <a:r>
            <a:rPr lang="el-GR" sz="1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Προπτυχιακές </a:t>
          </a:r>
          <a:r>
            <a:rPr lang="el-GR" sz="10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και</a:t>
          </a:r>
          <a:r>
            <a:rPr lang="el-GR" sz="1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Μεταπτυχιακές </a:t>
          </a:r>
          <a:r>
            <a:rPr lang="el-GR" sz="10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Σπουδές στην </a:t>
          </a:r>
          <a:r>
            <a:rPr lang="el-GR" sz="1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Τεχνολογία </a:t>
          </a:r>
          <a:r>
            <a:rPr lang="el-GR" sz="10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και τις </a:t>
          </a:r>
          <a:r>
            <a:rPr lang="el-GR" sz="1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Εφαρμοσμένες Επιστήμες</a:t>
          </a:r>
          <a:endParaRPr lang="el-GR" sz="1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80CFD40-63D5-42F2-89C7-89B4EC336A38}" type="parTrans" cxnId="{3269E430-414C-409D-A9E5-53DFC87483A6}">
      <dgm:prSet/>
      <dgm:spPr/>
      <dgm:t>
        <a:bodyPr/>
        <a:lstStyle/>
        <a:p>
          <a:endParaRPr lang="el-GR"/>
        </a:p>
      </dgm:t>
    </dgm:pt>
    <dgm:pt modelId="{4DBE6D2E-F837-4B0F-97A8-4895C30083AD}" type="sibTrans" cxnId="{3269E430-414C-409D-A9E5-53DFC87483A6}">
      <dgm:prSet/>
      <dgm:spPr/>
      <dgm:t>
        <a:bodyPr/>
        <a:lstStyle/>
        <a:p>
          <a:endParaRPr lang="el-GR"/>
        </a:p>
      </dgm:t>
    </dgm:pt>
    <dgm:pt modelId="{B779EB40-8C4F-4C67-A4EB-3E7DAD95FBD3}">
      <dgm:prSet phldrT="[Κείμενο]" custT="1"/>
      <dgm:spPr/>
      <dgm:t>
        <a:bodyPr/>
        <a:lstStyle/>
        <a:p>
          <a:r>
            <a:rPr lang="el-GR" sz="1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Έρευνα και Ανάπτυξη </a:t>
          </a:r>
          <a:r>
            <a:rPr lang="en-US" sz="1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(E&amp;A), </a:t>
          </a:r>
          <a:r>
            <a:rPr lang="el-GR" sz="1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προώθηση της </a:t>
          </a:r>
          <a:r>
            <a:rPr lang="el-GR" sz="1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Καινοτομίας</a:t>
          </a:r>
          <a:r>
            <a:rPr lang="el-GR" sz="1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Έμφαση στην </a:t>
          </a:r>
          <a:r>
            <a:rPr lang="el-GR" sz="1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εφαρμοσμένη Ε&amp;Α.</a:t>
          </a:r>
          <a:endParaRPr lang="el-GR" sz="10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2D0A07-D542-45B7-B2A9-3FF62B8F91BF}" type="parTrans" cxnId="{20065A6F-270E-4BF3-A8A1-C3A24066485B}">
      <dgm:prSet/>
      <dgm:spPr/>
      <dgm:t>
        <a:bodyPr/>
        <a:lstStyle/>
        <a:p>
          <a:endParaRPr lang="el-GR"/>
        </a:p>
      </dgm:t>
    </dgm:pt>
    <dgm:pt modelId="{F35AFFC3-A77F-4EBC-AA6B-A7C8D195314B}" type="sibTrans" cxnId="{20065A6F-270E-4BF3-A8A1-C3A24066485B}">
      <dgm:prSet/>
      <dgm:spPr/>
      <dgm:t>
        <a:bodyPr/>
        <a:lstStyle/>
        <a:p>
          <a:endParaRPr lang="el-GR"/>
        </a:p>
      </dgm:t>
    </dgm:pt>
    <dgm:pt modelId="{7C9CB0E4-E7E7-4EE9-BD48-750A51577F46}" type="pres">
      <dgm:prSet presAssocID="{463D708F-13AE-46D6-BC50-2EE396EC8C73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1A8F4325-A9D7-4508-B956-805792BA84D6}" type="pres">
      <dgm:prSet presAssocID="{09958202-8C37-4806-AC78-28303DBD11BD}" presName="node" presStyleLbl="node1" presStyleIdx="0" presStyleCnt="3" custScaleX="119128" custScaleY="118487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7E276EB5-18E7-42F4-9B1C-F96DAED89281}" type="pres">
      <dgm:prSet presAssocID="{4DBE6D2E-F837-4B0F-97A8-4895C30083AD}" presName="spacerL" presStyleCnt="0"/>
      <dgm:spPr/>
      <dgm:t>
        <a:bodyPr/>
        <a:lstStyle/>
        <a:p>
          <a:endParaRPr lang="el-GR"/>
        </a:p>
      </dgm:t>
    </dgm:pt>
    <dgm:pt modelId="{FE83809B-A797-4992-8451-5A84C4D5A01C}" type="pres">
      <dgm:prSet presAssocID="{4DBE6D2E-F837-4B0F-97A8-4895C30083AD}" presName="sibTrans" presStyleLbl="sibTrans2D1" presStyleIdx="0" presStyleCnt="2" custScaleX="91513" custScaleY="87910"/>
      <dgm:spPr/>
      <dgm:t>
        <a:bodyPr/>
        <a:lstStyle/>
        <a:p>
          <a:endParaRPr lang="el-GR"/>
        </a:p>
      </dgm:t>
    </dgm:pt>
    <dgm:pt modelId="{1CC5A62E-D26A-40E1-8B74-0BDCB54C16E3}" type="pres">
      <dgm:prSet presAssocID="{4DBE6D2E-F837-4B0F-97A8-4895C30083AD}" presName="spacerR" presStyleCnt="0"/>
      <dgm:spPr/>
      <dgm:t>
        <a:bodyPr/>
        <a:lstStyle/>
        <a:p>
          <a:endParaRPr lang="el-GR"/>
        </a:p>
      </dgm:t>
    </dgm:pt>
    <dgm:pt modelId="{4A204E00-84EB-41D5-B737-6418A379FF31}" type="pres">
      <dgm:prSet presAssocID="{B779EB40-8C4F-4C67-A4EB-3E7DAD95FBD3}" presName="node" presStyleLbl="node1" presStyleIdx="1" presStyleCnt="3" custScaleX="121228" custScaleY="11842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1919BC9C-E9AF-4B6B-BBB5-571CDDE505E7}" type="pres">
      <dgm:prSet presAssocID="{F35AFFC3-A77F-4EBC-AA6B-A7C8D195314B}" presName="spacerL" presStyleCnt="0"/>
      <dgm:spPr/>
      <dgm:t>
        <a:bodyPr/>
        <a:lstStyle/>
        <a:p>
          <a:endParaRPr lang="el-GR"/>
        </a:p>
      </dgm:t>
    </dgm:pt>
    <dgm:pt modelId="{C7B285D1-1FCB-4C1E-AAAE-E5F0D1460CEE}" type="pres">
      <dgm:prSet presAssocID="{F35AFFC3-A77F-4EBC-AA6B-A7C8D195314B}" presName="sibTrans" presStyleLbl="sibTrans2D1" presStyleIdx="1" presStyleCnt="2" custScaleX="73661" custScaleY="88242"/>
      <dgm:spPr/>
      <dgm:t>
        <a:bodyPr/>
        <a:lstStyle/>
        <a:p>
          <a:endParaRPr lang="el-GR"/>
        </a:p>
      </dgm:t>
    </dgm:pt>
    <dgm:pt modelId="{DFE4885C-5FAD-4CDE-BD8F-56D897822A1E}" type="pres">
      <dgm:prSet presAssocID="{F35AFFC3-A77F-4EBC-AA6B-A7C8D195314B}" presName="spacerR" presStyleCnt="0"/>
      <dgm:spPr/>
      <dgm:t>
        <a:bodyPr/>
        <a:lstStyle/>
        <a:p>
          <a:endParaRPr lang="el-GR"/>
        </a:p>
      </dgm:t>
    </dgm:pt>
    <dgm:pt modelId="{554DA749-228F-4B46-98D2-BAAAED5B0627}" type="pres">
      <dgm:prSet presAssocID="{26B03719-C40E-4AFE-8C06-B4B99350A8A0}" presName="node" presStyleLbl="node1" presStyleIdx="2" presStyleCnt="3" custScaleX="147792" custScaleY="154201" custLinFactNeighborX="-6841" custLinFactNeighborY="-378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20065A6F-270E-4BF3-A8A1-C3A24066485B}" srcId="{463D708F-13AE-46D6-BC50-2EE396EC8C73}" destId="{B779EB40-8C4F-4C67-A4EB-3E7DAD95FBD3}" srcOrd="1" destOrd="0" parTransId="{822D0A07-D542-45B7-B2A9-3FF62B8F91BF}" sibTransId="{F35AFFC3-A77F-4EBC-AA6B-A7C8D195314B}"/>
    <dgm:cxn modelId="{1ED4F51F-4A92-49E2-8AF3-68E8F42C91E9}" type="presOf" srcId="{09958202-8C37-4806-AC78-28303DBD11BD}" destId="{1A8F4325-A9D7-4508-B956-805792BA84D6}" srcOrd="0" destOrd="0" presId="urn:microsoft.com/office/officeart/2005/8/layout/equation1"/>
    <dgm:cxn modelId="{1038558C-53AB-4379-9BA6-6E082370EA7F}" type="presOf" srcId="{B779EB40-8C4F-4C67-A4EB-3E7DAD95FBD3}" destId="{4A204E00-84EB-41D5-B737-6418A379FF31}" srcOrd="0" destOrd="0" presId="urn:microsoft.com/office/officeart/2005/8/layout/equation1"/>
    <dgm:cxn modelId="{ACB8686A-819F-4477-BAA1-2A9F906349DC}" type="presOf" srcId="{F35AFFC3-A77F-4EBC-AA6B-A7C8D195314B}" destId="{C7B285D1-1FCB-4C1E-AAAE-E5F0D1460CEE}" srcOrd="0" destOrd="0" presId="urn:microsoft.com/office/officeart/2005/8/layout/equation1"/>
    <dgm:cxn modelId="{DACC71F2-27C0-4436-8268-7878F2467757}" type="presOf" srcId="{4DBE6D2E-F837-4B0F-97A8-4895C30083AD}" destId="{FE83809B-A797-4992-8451-5A84C4D5A01C}" srcOrd="0" destOrd="0" presId="urn:microsoft.com/office/officeart/2005/8/layout/equation1"/>
    <dgm:cxn modelId="{967F73BB-EBDE-49FF-AAA6-6267F89BB4B5}" type="presOf" srcId="{463D708F-13AE-46D6-BC50-2EE396EC8C73}" destId="{7C9CB0E4-E7E7-4EE9-BD48-750A51577F46}" srcOrd="0" destOrd="0" presId="urn:microsoft.com/office/officeart/2005/8/layout/equation1"/>
    <dgm:cxn modelId="{B26AFF2E-1E8E-470D-8764-5E66639C7FED}" type="presOf" srcId="{26B03719-C40E-4AFE-8C06-B4B99350A8A0}" destId="{554DA749-228F-4B46-98D2-BAAAED5B0627}" srcOrd="0" destOrd="0" presId="urn:microsoft.com/office/officeart/2005/8/layout/equation1"/>
    <dgm:cxn modelId="{3269E430-414C-409D-A9E5-53DFC87483A6}" srcId="{463D708F-13AE-46D6-BC50-2EE396EC8C73}" destId="{09958202-8C37-4806-AC78-28303DBD11BD}" srcOrd="0" destOrd="0" parTransId="{780CFD40-63D5-42F2-89C7-89B4EC336A38}" sibTransId="{4DBE6D2E-F837-4B0F-97A8-4895C30083AD}"/>
    <dgm:cxn modelId="{5FEE2A95-7806-43D0-839C-FA232B34CD32}" srcId="{463D708F-13AE-46D6-BC50-2EE396EC8C73}" destId="{26B03719-C40E-4AFE-8C06-B4B99350A8A0}" srcOrd="2" destOrd="0" parTransId="{4138B565-6D46-4B27-A628-0B019F5C8073}" sibTransId="{EFB9BB45-C35D-48BD-B850-9B4B6D3077D8}"/>
    <dgm:cxn modelId="{28F077ED-7F2C-4D83-B9F0-067CDB2876F0}" type="presParOf" srcId="{7C9CB0E4-E7E7-4EE9-BD48-750A51577F46}" destId="{1A8F4325-A9D7-4508-B956-805792BA84D6}" srcOrd="0" destOrd="0" presId="urn:microsoft.com/office/officeart/2005/8/layout/equation1"/>
    <dgm:cxn modelId="{DB99AC61-B2FE-4923-B7F6-F7B14C81C6B0}" type="presParOf" srcId="{7C9CB0E4-E7E7-4EE9-BD48-750A51577F46}" destId="{7E276EB5-18E7-42F4-9B1C-F96DAED89281}" srcOrd="1" destOrd="0" presId="urn:microsoft.com/office/officeart/2005/8/layout/equation1"/>
    <dgm:cxn modelId="{CD61ED3F-F587-438D-8787-8AA3488D4AEB}" type="presParOf" srcId="{7C9CB0E4-E7E7-4EE9-BD48-750A51577F46}" destId="{FE83809B-A797-4992-8451-5A84C4D5A01C}" srcOrd="2" destOrd="0" presId="urn:microsoft.com/office/officeart/2005/8/layout/equation1"/>
    <dgm:cxn modelId="{4C10787E-2E5F-42F8-8D31-1E92E8E65F57}" type="presParOf" srcId="{7C9CB0E4-E7E7-4EE9-BD48-750A51577F46}" destId="{1CC5A62E-D26A-40E1-8B74-0BDCB54C16E3}" srcOrd="3" destOrd="0" presId="urn:microsoft.com/office/officeart/2005/8/layout/equation1"/>
    <dgm:cxn modelId="{A5E7D7E4-0F3D-49A8-82E4-074E83B6EA7A}" type="presParOf" srcId="{7C9CB0E4-E7E7-4EE9-BD48-750A51577F46}" destId="{4A204E00-84EB-41D5-B737-6418A379FF31}" srcOrd="4" destOrd="0" presId="urn:microsoft.com/office/officeart/2005/8/layout/equation1"/>
    <dgm:cxn modelId="{48DA8B64-6360-47DA-A98E-6486D1B5092B}" type="presParOf" srcId="{7C9CB0E4-E7E7-4EE9-BD48-750A51577F46}" destId="{1919BC9C-E9AF-4B6B-BBB5-571CDDE505E7}" srcOrd="5" destOrd="0" presId="urn:microsoft.com/office/officeart/2005/8/layout/equation1"/>
    <dgm:cxn modelId="{E0750A1E-625F-4A55-8D85-A0E9AC23AFEA}" type="presParOf" srcId="{7C9CB0E4-E7E7-4EE9-BD48-750A51577F46}" destId="{C7B285D1-1FCB-4C1E-AAAE-E5F0D1460CEE}" srcOrd="6" destOrd="0" presId="urn:microsoft.com/office/officeart/2005/8/layout/equation1"/>
    <dgm:cxn modelId="{B5B6C818-DBD5-48E9-86A9-8F909C327C83}" type="presParOf" srcId="{7C9CB0E4-E7E7-4EE9-BD48-750A51577F46}" destId="{DFE4885C-5FAD-4CDE-BD8F-56D897822A1E}" srcOrd="7" destOrd="0" presId="urn:microsoft.com/office/officeart/2005/8/layout/equation1"/>
    <dgm:cxn modelId="{48CE2381-8EE4-4FA7-9CCC-BE90A9CA6F2D}" type="presParOf" srcId="{7C9CB0E4-E7E7-4EE9-BD48-750A51577F46}" destId="{554DA749-228F-4B46-98D2-BAAAED5B0627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8ABEEAA-E8B9-486A-A818-CEEF6B9A6605}" type="doc">
      <dgm:prSet loTypeId="urn:microsoft.com/office/officeart/2008/layout/PictureStrips" loCatId="list" qsTypeId="urn:microsoft.com/office/officeart/2005/8/quickstyle/simple1#3" qsCatId="simple" csTypeId="urn:microsoft.com/office/officeart/2005/8/colors/accent1_2#4" csCatId="accent1" phldr="1"/>
      <dgm:spPr/>
      <dgm:t>
        <a:bodyPr/>
        <a:lstStyle/>
        <a:p>
          <a:endParaRPr lang="el-GR"/>
        </a:p>
      </dgm:t>
    </dgm:pt>
    <dgm:pt modelId="{6C2166DF-A4A4-41EA-872C-D2777DC0D276}">
      <dgm:prSet custT="1"/>
      <dgm:spPr/>
      <dgm:t>
        <a:bodyPr/>
        <a:lstStyle/>
        <a:p>
          <a:pPr algn="ctr" rtl="0"/>
          <a:r>
            <a:rPr lang="el-G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Ενέργεια, Συμβατικές &amp; εναλλακτικές μορφές της, Αυτοματισμοί</a:t>
          </a:r>
          <a:endParaRPr lang="el-GR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9C7820-4D49-4C25-9671-A461B3165060}" type="parTrans" cxnId="{5F825A63-D6EC-4222-A934-06182E1E3739}">
      <dgm:prSet/>
      <dgm:spPr/>
      <dgm:t>
        <a:bodyPr/>
        <a:lstStyle/>
        <a:p>
          <a:endParaRPr lang="el-GR"/>
        </a:p>
      </dgm:t>
    </dgm:pt>
    <dgm:pt modelId="{B032C624-9FD5-4B1C-85B5-897FE41720EF}" type="sibTrans" cxnId="{5F825A63-D6EC-4222-A934-06182E1E3739}">
      <dgm:prSet/>
      <dgm:spPr/>
      <dgm:t>
        <a:bodyPr/>
        <a:lstStyle/>
        <a:p>
          <a:endParaRPr lang="el-GR"/>
        </a:p>
      </dgm:t>
    </dgm:pt>
    <dgm:pt modelId="{B4038AE6-119F-4867-8C48-03A54DCB4BC5}">
      <dgm:prSet custT="1"/>
      <dgm:spPr/>
      <dgm:t>
        <a:bodyPr/>
        <a:lstStyle/>
        <a:p>
          <a:pPr algn="ctr" rtl="0"/>
          <a:r>
            <a:rPr lang="el-GR" sz="16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Γραφένιο</a:t>
          </a:r>
          <a:r>
            <a:rPr lang="el-G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και άλλα νέα υλικά</a:t>
          </a:r>
          <a:endParaRPr lang="en-US" sz="16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algn="ctr" rtl="0"/>
          <a:r>
            <a:rPr lang="el-GR" sz="1200" dirty="0" smtClean="0"/>
            <a:t>Ανάπτυξη εύκαμπτων οργανικών </a:t>
          </a:r>
          <a:r>
            <a:rPr lang="el-GR" sz="1200" dirty="0" err="1" smtClean="0"/>
            <a:t>φωτοβολταϊκών</a:t>
          </a:r>
          <a:r>
            <a:rPr lang="el-GR" sz="1200" dirty="0" smtClean="0"/>
            <a:t> διατάξεων βασισμένων σε παράγωγα του </a:t>
          </a:r>
          <a:r>
            <a:rPr lang="el-GR" sz="1200" dirty="0" err="1" smtClean="0"/>
            <a:t>γραφενίου</a:t>
          </a:r>
          <a:r>
            <a:rPr lang="el-GR" sz="1200" dirty="0" smtClean="0"/>
            <a:t> και μεταλλικά </a:t>
          </a:r>
          <a:r>
            <a:rPr lang="el-GR" sz="1200" dirty="0" err="1" smtClean="0"/>
            <a:t>νανοσωματίδια</a:t>
          </a:r>
          <a:r>
            <a:rPr lang="el-GR" sz="1200" dirty="0" smtClean="0"/>
            <a:t>. </a:t>
          </a:r>
          <a:endParaRPr lang="el-GR" sz="1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CC49809-8811-4A70-9B46-10BA2497E8CF}" type="parTrans" cxnId="{C41F6EB1-2A06-4210-9EB9-D736D388A231}">
      <dgm:prSet/>
      <dgm:spPr/>
      <dgm:t>
        <a:bodyPr/>
        <a:lstStyle/>
        <a:p>
          <a:endParaRPr lang="el-GR"/>
        </a:p>
      </dgm:t>
    </dgm:pt>
    <dgm:pt modelId="{9A05D37B-9474-402A-8D99-898E737CC724}" type="sibTrans" cxnId="{C41F6EB1-2A06-4210-9EB9-D736D388A231}">
      <dgm:prSet/>
      <dgm:spPr/>
      <dgm:t>
        <a:bodyPr/>
        <a:lstStyle/>
        <a:p>
          <a:endParaRPr lang="el-GR"/>
        </a:p>
      </dgm:t>
    </dgm:pt>
    <dgm:pt modelId="{068E17FB-1436-4D49-8177-43C857B0807E}">
      <dgm:prSet custT="1"/>
      <dgm:spPr/>
      <dgm:t>
        <a:bodyPr/>
        <a:lstStyle/>
        <a:p>
          <a:pPr algn="ctr" rtl="0"/>
          <a:r>
            <a:rPr lang="el-G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Πληροφορική, Πολυμέσα, Τηλεπικοινωνίες, Δίκτυα</a:t>
          </a:r>
          <a:endParaRPr lang="en-US" sz="16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algn="ctr" rtl="0"/>
          <a:r>
            <a:rPr lang="el-GR" sz="1200" dirty="0" smtClean="0"/>
            <a:t>Εφαρμογές σε υγεία, πολιτισμό, τουρισμό, μάθηση, πρωτογενή τομέα, μεταφορές.</a:t>
          </a:r>
          <a:endParaRPr lang="el-GR" sz="1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E23F04C-717A-459F-97DE-EDFBFC897CBD}" type="parTrans" cxnId="{B288563A-86E8-4328-AC00-DF69EF4F698C}">
      <dgm:prSet/>
      <dgm:spPr/>
      <dgm:t>
        <a:bodyPr/>
        <a:lstStyle/>
        <a:p>
          <a:endParaRPr lang="el-GR"/>
        </a:p>
      </dgm:t>
    </dgm:pt>
    <dgm:pt modelId="{471EF85E-8457-4A89-B386-8A55154A81CC}" type="sibTrans" cxnId="{B288563A-86E8-4328-AC00-DF69EF4F698C}">
      <dgm:prSet/>
      <dgm:spPr/>
      <dgm:t>
        <a:bodyPr/>
        <a:lstStyle/>
        <a:p>
          <a:endParaRPr lang="el-GR"/>
        </a:p>
      </dgm:t>
    </dgm:pt>
    <dgm:pt modelId="{35B42E3E-1325-4C7A-BEEA-CE80D72B6EA5}">
      <dgm:prSet custT="1"/>
      <dgm:spPr/>
      <dgm:t>
        <a:bodyPr/>
        <a:lstStyle/>
        <a:p>
          <a:pPr algn="ctr" rtl="0"/>
          <a:r>
            <a:rPr lang="el-G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Διαχείριση φυσικών πόρων, Περιβάλλον</a:t>
          </a:r>
          <a:endParaRPr lang="el-GR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1F3FEC4-DE7C-471A-BC72-2B6413E74A28}" type="parTrans" cxnId="{E8C25D0D-0618-4E57-8F2D-BF820D62FDC7}">
      <dgm:prSet/>
      <dgm:spPr/>
      <dgm:t>
        <a:bodyPr/>
        <a:lstStyle/>
        <a:p>
          <a:endParaRPr lang="el-GR"/>
        </a:p>
      </dgm:t>
    </dgm:pt>
    <dgm:pt modelId="{432C4EA9-0E8B-4C8B-9CBF-2EEB34E81366}" type="sibTrans" cxnId="{E8C25D0D-0618-4E57-8F2D-BF820D62FDC7}">
      <dgm:prSet/>
      <dgm:spPr/>
      <dgm:t>
        <a:bodyPr/>
        <a:lstStyle/>
        <a:p>
          <a:endParaRPr lang="el-GR"/>
        </a:p>
      </dgm:t>
    </dgm:pt>
    <dgm:pt modelId="{DBAE70D5-45E5-49BE-8057-4C57D37C4BB4}">
      <dgm:prSet custT="1"/>
      <dgm:spPr/>
      <dgm:t>
        <a:bodyPr/>
        <a:lstStyle/>
        <a:p>
          <a:pPr algn="ctr" rtl="0"/>
          <a:r>
            <a:rPr lang="el-G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Ηλεκτρονική, Ρομποτική, </a:t>
          </a:r>
          <a:r>
            <a: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Laser</a:t>
          </a:r>
          <a:r>
            <a:rPr lang="el-G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Καθαρή ενέργεια</a:t>
          </a:r>
          <a:endParaRPr lang="el-GR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1D2E63-EF9D-41D7-B419-3A2D71BC41C4}" type="parTrans" cxnId="{2857B48C-656C-4D68-8933-B5E464DA5C3C}">
      <dgm:prSet/>
      <dgm:spPr/>
      <dgm:t>
        <a:bodyPr/>
        <a:lstStyle/>
        <a:p>
          <a:endParaRPr lang="el-GR"/>
        </a:p>
      </dgm:t>
    </dgm:pt>
    <dgm:pt modelId="{2247E0E8-BB9E-4293-8BA5-7E975FF336DA}" type="sibTrans" cxnId="{2857B48C-656C-4D68-8933-B5E464DA5C3C}">
      <dgm:prSet/>
      <dgm:spPr/>
      <dgm:t>
        <a:bodyPr/>
        <a:lstStyle/>
        <a:p>
          <a:endParaRPr lang="el-GR"/>
        </a:p>
      </dgm:t>
    </dgm:pt>
    <dgm:pt modelId="{AF5FBF2C-3AFE-4C6E-96CC-C57D2484CDA2}">
      <dgm:prSet custT="1"/>
      <dgm:spPr/>
      <dgm:t>
        <a:bodyPr/>
        <a:lstStyle/>
        <a:p>
          <a:pPr algn="ctr" rtl="0"/>
          <a:r>
            <a:rPr lang="el-G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Βιοτεχνολογία, Γενετικό υλικό για καλλιέργειες </a:t>
          </a:r>
          <a:endParaRPr lang="el-GR" sz="1600" dirty="0"/>
        </a:p>
      </dgm:t>
    </dgm:pt>
    <dgm:pt modelId="{D5C653F9-CB50-4F86-9C7F-22E7272C69BC}" type="parTrans" cxnId="{F3B22202-ADAC-4C3C-8A5A-7F25C5925AEC}">
      <dgm:prSet/>
      <dgm:spPr/>
      <dgm:t>
        <a:bodyPr/>
        <a:lstStyle/>
        <a:p>
          <a:endParaRPr lang="el-GR"/>
        </a:p>
      </dgm:t>
    </dgm:pt>
    <dgm:pt modelId="{9249A636-D83D-43E6-8134-85966C1E5249}" type="sibTrans" cxnId="{F3B22202-ADAC-4C3C-8A5A-7F25C5925AEC}">
      <dgm:prSet/>
      <dgm:spPr/>
      <dgm:t>
        <a:bodyPr/>
        <a:lstStyle/>
        <a:p>
          <a:endParaRPr lang="el-GR"/>
        </a:p>
      </dgm:t>
    </dgm:pt>
    <dgm:pt modelId="{DCC909E4-E562-459A-9509-E1723E2471D0}">
      <dgm:prSet custT="1"/>
      <dgm:spPr/>
      <dgm:t>
        <a:bodyPr/>
        <a:lstStyle/>
        <a:p>
          <a:pPr algn="ctr" rtl="0"/>
          <a:r>
            <a:rPr lang="el-GR" sz="15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Συμπεριφορά ατόμων σε εξαιρετικά χαμηλές θερμοκρασίες </a:t>
          </a:r>
          <a:r>
            <a:rPr lang="en-US" sz="15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l-GR" sz="15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Υπερ</a:t>
          </a:r>
          <a:r>
            <a:rPr lang="el-GR" sz="15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-ρευστότητα</a:t>
          </a:r>
          <a:r>
            <a:rPr lang="en-US" sz="15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l-GR" sz="15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Bose</a:t>
          </a:r>
          <a:r>
            <a:rPr lang="el-GR" sz="15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l-GR" sz="15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Einstein</a:t>
          </a:r>
          <a:r>
            <a:rPr lang="el-GR" sz="15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l-GR" sz="15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condensates</a:t>
          </a:r>
          <a:endParaRPr lang="el-GR" sz="15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6E4CBF-D5F4-4B16-A44B-50BD09768F10}" type="parTrans" cxnId="{BFC0DDCD-269B-4B82-84C9-F93664FBF630}">
      <dgm:prSet/>
      <dgm:spPr/>
      <dgm:t>
        <a:bodyPr/>
        <a:lstStyle/>
        <a:p>
          <a:endParaRPr lang="el-GR"/>
        </a:p>
      </dgm:t>
    </dgm:pt>
    <dgm:pt modelId="{16CF8652-8690-4F7B-8CC7-44C6C1F02867}" type="sibTrans" cxnId="{BFC0DDCD-269B-4B82-84C9-F93664FBF630}">
      <dgm:prSet/>
      <dgm:spPr/>
      <dgm:t>
        <a:bodyPr/>
        <a:lstStyle/>
        <a:p>
          <a:endParaRPr lang="el-GR"/>
        </a:p>
      </dgm:t>
    </dgm:pt>
    <dgm:pt modelId="{F812A2E5-C9B6-4C0A-8627-9E9F8F6ACCA8}" type="pres">
      <dgm:prSet presAssocID="{A8ABEEAA-E8B9-486A-A818-CEEF6B9A660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6C1C3456-CA96-48ED-A879-BF14386B12D1}" type="pres">
      <dgm:prSet presAssocID="{6C2166DF-A4A4-41EA-872C-D2777DC0D276}" presName="composite" presStyleCnt="0"/>
      <dgm:spPr/>
    </dgm:pt>
    <dgm:pt modelId="{A5DBF7A7-AC5D-4181-996D-DAC946F922A3}" type="pres">
      <dgm:prSet presAssocID="{6C2166DF-A4A4-41EA-872C-D2777DC0D276}" presName="rect1" presStyleLbl="trAlignAcc1" presStyleIdx="0" presStyleCnt="7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AD05CFBA-FC57-4D8C-8FC5-C5AC7F1C2BAC}" type="pres">
      <dgm:prSet presAssocID="{6C2166DF-A4A4-41EA-872C-D2777DC0D276}" presName="rect2" presStyleLbl="fgImgPlace1" presStyleIdx="0" presStyleCnt="7"/>
      <dgm:spPr>
        <a:blipFill>
          <a:blip xmlns:r="http://schemas.openxmlformats.org/officeDocument/2006/relationships" r:embed="rId1" cstate="print">
            <a:extLst/>
          </a:blip>
          <a:srcRect/>
          <a:stretch>
            <a:fillRect t="-3000" b="-3000"/>
          </a:stretch>
        </a:blipFill>
      </dgm:spPr>
      <dgm:t>
        <a:bodyPr/>
        <a:lstStyle/>
        <a:p>
          <a:endParaRPr lang="el-GR"/>
        </a:p>
      </dgm:t>
    </dgm:pt>
    <dgm:pt modelId="{9779DDFD-8428-4F16-AD49-51014A43F939}" type="pres">
      <dgm:prSet presAssocID="{B032C624-9FD5-4B1C-85B5-897FE41720EF}" presName="sibTrans" presStyleCnt="0"/>
      <dgm:spPr/>
    </dgm:pt>
    <dgm:pt modelId="{AF18E3CE-055D-4E48-974E-65E4244089BB}" type="pres">
      <dgm:prSet presAssocID="{B4038AE6-119F-4867-8C48-03A54DCB4BC5}" presName="composite" presStyleCnt="0"/>
      <dgm:spPr/>
    </dgm:pt>
    <dgm:pt modelId="{27E43707-E3D8-4B05-B61D-14F7A05CA895}" type="pres">
      <dgm:prSet presAssocID="{B4038AE6-119F-4867-8C48-03A54DCB4BC5}" presName="rect1" presStyleLbl="trAlignAcc1" presStyleIdx="1" presStyleCnt="7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5251B4B1-DA94-4100-A256-0F30FF2C81E8}" type="pres">
      <dgm:prSet presAssocID="{B4038AE6-119F-4867-8C48-03A54DCB4BC5}" presName="rect2" presStyleLbl="fgImgPlace1" presStyleIdx="1" presStyleCnt="7"/>
      <dgm:spPr>
        <a:blipFill>
          <a:blip xmlns:r="http://schemas.openxmlformats.org/officeDocument/2006/relationships" r:embed="rId2" cstate="print">
            <a:extLst/>
          </a:blip>
          <a:srcRect/>
          <a:stretch>
            <a:fillRect l="-44000" r="-44000"/>
          </a:stretch>
        </a:blipFill>
      </dgm:spPr>
      <dgm:t>
        <a:bodyPr/>
        <a:lstStyle/>
        <a:p>
          <a:endParaRPr lang="el-GR"/>
        </a:p>
      </dgm:t>
    </dgm:pt>
    <dgm:pt modelId="{AF343A1B-D68A-4903-9D2B-FA408C9C48D2}" type="pres">
      <dgm:prSet presAssocID="{9A05D37B-9474-402A-8D99-898E737CC724}" presName="sibTrans" presStyleCnt="0"/>
      <dgm:spPr/>
    </dgm:pt>
    <dgm:pt modelId="{7D4B0B32-E766-45AD-BE1D-009D4CA40BAF}" type="pres">
      <dgm:prSet presAssocID="{068E17FB-1436-4D49-8177-43C857B0807E}" presName="composite" presStyleCnt="0"/>
      <dgm:spPr/>
    </dgm:pt>
    <dgm:pt modelId="{995BEACA-5DAF-4CCC-8830-83083E761C04}" type="pres">
      <dgm:prSet presAssocID="{068E17FB-1436-4D49-8177-43C857B0807E}" presName="rect1" presStyleLbl="trAlignAcc1" presStyleIdx="2" presStyleCnt="7" custScaleX="104520" custScaleY="109470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AAC5B66-D0EA-4B45-BF88-A1FCD6C58BAD}" type="pres">
      <dgm:prSet presAssocID="{068E17FB-1436-4D49-8177-43C857B0807E}" presName="rect2" presStyleLbl="fgImgPlace1" presStyleIdx="2" presStyleCnt="7"/>
      <dgm:spPr>
        <a:blipFill>
          <a:blip xmlns:r="http://schemas.openxmlformats.org/officeDocument/2006/relationships" r:embed="rId3" cstate="print">
            <a:extLst/>
          </a:blip>
          <a:srcRect/>
          <a:stretch>
            <a:fillRect l="-112000" r="-112000"/>
          </a:stretch>
        </a:blipFill>
      </dgm:spPr>
      <dgm:t>
        <a:bodyPr/>
        <a:lstStyle/>
        <a:p>
          <a:endParaRPr lang="el-GR"/>
        </a:p>
      </dgm:t>
    </dgm:pt>
    <dgm:pt modelId="{8CA6BE52-7418-4F75-9A65-6AC780458B7B}" type="pres">
      <dgm:prSet presAssocID="{471EF85E-8457-4A89-B386-8A55154A81CC}" presName="sibTrans" presStyleCnt="0"/>
      <dgm:spPr/>
    </dgm:pt>
    <dgm:pt modelId="{ECF3A7BA-846D-49CD-9615-45F55C970883}" type="pres">
      <dgm:prSet presAssocID="{35B42E3E-1325-4C7A-BEEA-CE80D72B6EA5}" presName="composite" presStyleCnt="0"/>
      <dgm:spPr/>
    </dgm:pt>
    <dgm:pt modelId="{C3B11577-97EC-4666-9963-FEF0BEDA849E}" type="pres">
      <dgm:prSet presAssocID="{35B42E3E-1325-4C7A-BEEA-CE80D72B6EA5}" presName="rect1" presStyleLbl="trAlignAcc1" presStyleIdx="3" presStyleCnt="7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551DCDBE-065F-4D63-9894-417B14DCDA79}" type="pres">
      <dgm:prSet presAssocID="{35B42E3E-1325-4C7A-BEEA-CE80D72B6EA5}" presName="rect2" presStyleLbl="fgImgPlace1" presStyleIdx="3" presStyleCnt="7"/>
      <dgm:spPr>
        <a:blipFill>
          <a:blip xmlns:r="http://schemas.openxmlformats.org/officeDocument/2006/relationships" r:embed="rId4">
            <a:extLst/>
          </a:blip>
          <a:srcRect/>
          <a:stretch>
            <a:fillRect l="-62000" r="-62000"/>
          </a:stretch>
        </a:blipFill>
      </dgm:spPr>
      <dgm:t>
        <a:bodyPr/>
        <a:lstStyle/>
        <a:p>
          <a:endParaRPr lang="el-GR"/>
        </a:p>
      </dgm:t>
    </dgm:pt>
    <dgm:pt modelId="{580C9955-0AE6-4E97-8FFD-91BF482E84B9}" type="pres">
      <dgm:prSet presAssocID="{432C4EA9-0E8B-4C8B-9CBF-2EEB34E81366}" presName="sibTrans" presStyleCnt="0"/>
      <dgm:spPr/>
    </dgm:pt>
    <dgm:pt modelId="{2888423D-BC90-436F-BE74-41A6CBDE17C4}" type="pres">
      <dgm:prSet presAssocID="{DBAE70D5-45E5-49BE-8057-4C57D37C4BB4}" presName="composite" presStyleCnt="0"/>
      <dgm:spPr/>
    </dgm:pt>
    <dgm:pt modelId="{BBAE0AF9-F1A7-4FA1-838E-72949CCF8A66}" type="pres">
      <dgm:prSet presAssocID="{DBAE70D5-45E5-49BE-8057-4C57D37C4BB4}" presName="rect1" presStyleLbl="trAlignAcc1" presStyleIdx="4" presStyleCnt="7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4E6201CD-91BC-4E10-96C0-561D9C96FFC2}" type="pres">
      <dgm:prSet presAssocID="{DBAE70D5-45E5-49BE-8057-4C57D37C4BB4}" presName="rect2" presStyleLbl="fgImgPlace1" presStyleIdx="4" presStyleCnt="7"/>
      <dgm:spPr>
        <a:blipFill>
          <a:blip xmlns:r="http://schemas.openxmlformats.org/officeDocument/2006/relationships" r:embed="rId5" cstate="print">
            <a:extLst/>
          </a:blip>
          <a:srcRect/>
          <a:stretch>
            <a:fillRect/>
          </a:stretch>
        </a:blipFill>
      </dgm:spPr>
      <dgm:t>
        <a:bodyPr/>
        <a:lstStyle/>
        <a:p>
          <a:endParaRPr lang="el-GR"/>
        </a:p>
      </dgm:t>
    </dgm:pt>
    <dgm:pt modelId="{48B29ACD-A292-4786-A0D7-166C5FEF8193}" type="pres">
      <dgm:prSet presAssocID="{2247E0E8-BB9E-4293-8BA5-7E975FF336DA}" presName="sibTrans" presStyleCnt="0"/>
      <dgm:spPr/>
    </dgm:pt>
    <dgm:pt modelId="{F5868710-3B25-4680-96EB-428E4CBC91E9}" type="pres">
      <dgm:prSet presAssocID="{AF5FBF2C-3AFE-4C6E-96CC-C57D2484CDA2}" presName="composite" presStyleCnt="0"/>
      <dgm:spPr/>
    </dgm:pt>
    <dgm:pt modelId="{DB3FDB43-36D6-41B3-A1CE-2F47B03DF4A9}" type="pres">
      <dgm:prSet presAssocID="{AF5FBF2C-3AFE-4C6E-96CC-C57D2484CDA2}" presName="rect1" presStyleLbl="trAlignAcc1" presStyleIdx="5" presStyleCnt="7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44FE514C-ABE0-4FA5-B71C-AE949D957059}" type="pres">
      <dgm:prSet presAssocID="{AF5FBF2C-3AFE-4C6E-96CC-C57D2484CDA2}" presName="rect2" presStyleLbl="fgImgPlace1" presStyleIdx="5" presStyleCnt="7"/>
      <dgm:spPr>
        <a:blipFill>
          <a:blip xmlns:r="http://schemas.openxmlformats.org/officeDocument/2006/relationships" r:embed="rId6" cstate="print">
            <a:extLst/>
          </a:blip>
          <a:srcRect/>
          <a:stretch>
            <a:fillRect l="-63000" r="-63000"/>
          </a:stretch>
        </a:blipFill>
      </dgm:spPr>
      <dgm:t>
        <a:bodyPr/>
        <a:lstStyle/>
        <a:p>
          <a:endParaRPr lang="el-GR"/>
        </a:p>
      </dgm:t>
    </dgm:pt>
    <dgm:pt modelId="{D2980CC6-C448-4D50-B598-AEB381A8C6DB}" type="pres">
      <dgm:prSet presAssocID="{9249A636-D83D-43E6-8134-85966C1E5249}" presName="sibTrans" presStyleCnt="0"/>
      <dgm:spPr/>
    </dgm:pt>
    <dgm:pt modelId="{1A132E66-E79F-46B1-9E8E-4D9B3ED268F9}" type="pres">
      <dgm:prSet presAssocID="{DCC909E4-E562-459A-9509-E1723E2471D0}" presName="composite" presStyleCnt="0"/>
      <dgm:spPr/>
    </dgm:pt>
    <dgm:pt modelId="{23897307-D22F-4051-9821-CEEF8889A181}" type="pres">
      <dgm:prSet presAssocID="{DCC909E4-E562-459A-9509-E1723E2471D0}" presName="rect1" presStyleLbl="trAlignAcc1" presStyleIdx="6" presStyleCnt="7" custScaleX="10571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A3BC5EFD-9CB2-480D-9AD9-1E826B3BD31B}" type="pres">
      <dgm:prSet presAssocID="{DCC909E4-E562-459A-9509-E1723E2471D0}" presName="rect2" presStyleLbl="fgImgPlace1" presStyleIdx="6" presStyleCnt="7"/>
      <dgm:spPr>
        <a:blipFill>
          <a:blip xmlns:r="http://schemas.openxmlformats.org/officeDocument/2006/relationships" r:embed="rId7">
            <a:extLst/>
          </a:blip>
          <a:srcRect/>
          <a:stretch>
            <a:fillRect l="-83000" r="-83000"/>
          </a:stretch>
        </a:blipFill>
      </dgm:spPr>
      <dgm:t>
        <a:bodyPr/>
        <a:lstStyle/>
        <a:p>
          <a:endParaRPr lang="el-GR"/>
        </a:p>
      </dgm:t>
    </dgm:pt>
  </dgm:ptLst>
  <dgm:cxnLst>
    <dgm:cxn modelId="{5F825A63-D6EC-4222-A934-06182E1E3739}" srcId="{A8ABEEAA-E8B9-486A-A818-CEEF6B9A6605}" destId="{6C2166DF-A4A4-41EA-872C-D2777DC0D276}" srcOrd="0" destOrd="0" parTransId="{609C7820-4D49-4C25-9671-A461B3165060}" sibTransId="{B032C624-9FD5-4B1C-85B5-897FE41720EF}"/>
    <dgm:cxn modelId="{B288563A-86E8-4328-AC00-DF69EF4F698C}" srcId="{A8ABEEAA-E8B9-486A-A818-CEEF6B9A6605}" destId="{068E17FB-1436-4D49-8177-43C857B0807E}" srcOrd="2" destOrd="0" parTransId="{9E23F04C-717A-459F-97DE-EDFBFC897CBD}" sibTransId="{471EF85E-8457-4A89-B386-8A55154A81CC}"/>
    <dgm:cxn modelId="{E8C25D0D-0618-4E57-8F2D-BF820D62FDC7}" srcId="{A8ABEEAA-E8B9-486A-A818-CEEF6B9A6605}" destId="{35B42E3E-1325-4C7A-BEEA-CE80D72B6EA5}" srcOrd="3" destOrd="0" parTransId="{51F3FEC4-DE7C-471A-BC72-2B6413E74A28}" sibTransId="{432C4EA9-0E8B-4C8B-9CBF-2EEB34E81366}"/>
    <dgm:cxn modelId="{5BEEE31D-B67C-4688-9CF0-B731FB19C3C3}" type="presOf" srcId="{068E17FB-1436-4D49-8177-43C857B0807E}" destId="{995BEACA-5DAF-4CCC-8830-83083E761C04}" srcOrd="0" destOrd="0" presId="urn:microsoft.com/office/officeart/2008/layout/PictureStrips"/>
    <dgm:cxn modelId="{19F9E64C-14CE-4196-A222-4B1D528D4460}" type="presOf" srcId="{DCC909E4-E562-459A-9509-E1723E2471D0}" destId="{23897307-D22F-4051-9821-CEEF8889A181}" srcOrd="0" destOrd="0" presId="urn:microsoft.com/office/officeart/2008/layout/PictureStrips"/>
    <dgm:cxn modelId="{2857B48C-656C-4D68-8933-B5E464DA5C3C}" srcId="{A8ABEEAA-E8B9-486A-A818-CEEF6B9A6605}" destId="{DBAE70D5-45E5-49BE-8057-4C57D37C4BB4}" srcOrd="4" destOrd="0" parTransId="{631D2E63-EF9D-41D7-B419-3A2D71BC41C4}" sibTransId="{2247E0E8-BB9E-4293-8BA5-7E975FF336DA}"/>
    <dgm:cxn modelId="{029E073A-C0C4-44E3-96E4-FEED9D1214E5}" type="presOf" srcId="{35B42E3E-1325-4C7A-BEEA-CE80D72B6EA5}" destId="{C3B11577-97EC-4666-9963-FEF0BEDA849E}" srcOrd="0" destOrd="0" presId="urn:microsoft.com/office/officeart/2008/layout/PictureStrips"/>
    <dgm:cxn modelId="{4DACAD69-EFCC-480C-8A1B-C74C1334C48B}" type="presOf" srcId="{DBAE70D5-45E5-49BE-8057-4C57D37C4BB4}" destId="{BBAE0AF9-F1A7-4FA1-838E-72949CCF8A66}" srcOrd="0" destOrd="0" presId="urn:microsoft.com/office/officeart/2008/layout/PictureStrips"/>
    <dgm:cxn modelId="{57BADCA6-1EEE-49E5-84CC-9DBBDD6BFE5C}" type="presOf" srcId="{B4038AE6-119F-4867-8C48-03A54DCB4BC5}" destId="{27E43707-E3D8-4B05-B61D-14F7A05CA895}" srcOrd="0" destOrd="0" presId="urn:microsoft.com/office/officeart/2008/layout/PictureStrips"/>
    <dgm:cxn modelId="{C41F6EB1-2A06-4210-9EB9-D736D388A231}" srcId="{A8ABEEAA-E8B9-486A-A818-CEEF6B9A6605}" destId="{B4038AE6-119F-4867-8C48-03A54DCB4BC5}" srcOrd="1" destOrd="0" parTransId="{8CC49809-8811-4A70-9B46-10BA2497E8CF}" sibTransId="{9A05D37B-9474-402A-8D99-898E737CC724}"/>
    <dgm:cxn modelId="{F3B22202-ADAC-4C3C-8A5A-7F25C5925AEC}" srcId="{A8ABEEAA-E8B9-486A-A818-CEEF6B9A6605}" destId="{AF5FBF2C-3AFE-4C6E-96CC-C57D2484CDA2}" srcOrd="5" destOrd="0" parTransId="{D5C653F9-CB50-4F86-9C7F-22E7272C69BC}" sibTransId="{9249A636-D83D-43E6-8134-85966C1E5249}"/>
    <dgm:cxn modelId="{200371D2-B307-4F48-8250-9AC03A21FD7E}" type="presOf" srcId="{A8ABEEAA-E8B9-486A-A818-CEEF6B9A6605}" destId="{F812A2E5-C9B6-4C0A-8627-9E9F8F6ACCA8}" srcOrd="0" destOrd="0" presId="urn:microsoft.com/office/officeart/2008/layout/PictureStrips"/>
    <dgm:cxn modelId="{BFC0DDCD-269B-4B82-84C9-F93664FBF630}" srcId="{A8ABEEAA-E8B9-486A-A818-CEEF6B9A6605}" destId="{DCC909E4-E562-459A-9509-E1723E2471D0}" srcOrd="6" destOrd="0" parTransId="{6B6E4CBF-D5F4-4B16-A44B-50BD09768F10}" sibTransId="{16CF8652-8690-4F7B-8CC7-44C6C1F02867}"/>
    <dgm:cxn modelId="{301A0029-FAD9-4FA9-9F24-3A73781F1B7F}" type="presOf" srcId="{AF5FBF2C-3AFE-4C6E-96CC-C57D2484CDA2}" destId="{DB3FDB43-36D6-41B3-A1CE-2F47B03DF4A9}" srcOrd="0" destOrd="0" presId="urn:microsoft.com/office/officeart/2008/layout/PictureStrips"/>
    <dgm:cxn modelId="{B580340C-BB6D-44BF-81D8-F3EFDCE17353}" type="presOf" srcId="{6C2166DF-A4A4-41EA-872C-D2777DC0D276}" destId="{A5DBF7A7-AC5D-4181-996D-DAC946F922A3}" srcOrd="0" destOrd="0" presId="urn:microsoft.com/office/officeart/2008/layout/PictureStrips"/>
    <dgm:cxn modelId="{F6BA28D3-F9D1-4DFE-AA5F-1AC58944E745}" type="presParOf" srcId="{F812A2E5-C9B6-4C0A-8627-9E9F8F6ACCA8}" destId="{6C1C3456-CA96-48ED-A879-BF14386B12D1}" srcOrd="0" destOrd="0" presId="urn:microsoft.com/office/officeart/2008/layout/PictureStrips"/>
    <dgm:cxn modelId="{72C112D9-2EFA-45A0-8223-F52EF7B1DE9A}" type="presParOf" srcId="{6C1C3456-CA96-48ED-A879-BF14386B12D1}" destId="{A5DBF7A7-AC5D-4181-996D-DAC946F922A3}" srcOrd="0" destOrd="0" presId="urn:microsoft.com/office/officeart/2008/layout/PictureStrips"/>
    <dgm:cxn modelId="{E50550C3-87D2-4314-A09F-696FCA686C2F}" type="presParOf" srcId="{6C1C3456-CA96-48ED-A879-BF14386B12D1}" destId="{AD05CFBA-FC57-4D8C-8FC5-C5AC7F1C2BAC}" srcOrd="1" destOrd="0" presId="urn:microsoft.com/office/officeart/2008/layout/PictureStrips"/>
    <dgm:cxn modelId="{4C7D3E55-DC66-473C-B105-868A173790F7}" type="presParOf" srcId="{F812A2E5-C9B6-4C0A-8627-9E9F8F6ACCA8}" destId="{9779DDFD-8428-4F16-AD49-51014A43F939}" srcOrd="1" destOrd="0" presId="urn:microsoft.com/office/officeart/2008/layout/PictureStrips"/>
    <dgm:cxn modelId="{D1A88F6F-66E3-47F4-93A0-452EECCDFE54}" type="presParOf" srcId="{F812A2E5-C9B6-4C0A-8627-9E9F8F6ACCA8}" destId="{AF18E3CE-055D-4E48-974E-65E4244089BB}" srcOrd="2" destOrd="0" presId="urn:microsoft.com/office/officeart/2008/layout/PictureStrips"/>
    <dgm:cxn modelId="{285D91BC-1CCF-47A4-837A-81390293546E}" type="presParOf" srcId="{AF18E3CE-055D-4E48-974E-65E4244089BB}" destId="{27E43707-E3D8-4B05-B61D-14F7A05CA895}" srcOrd="0" destOrd="0" presId="urn:microsoft.com/office/officeart/2008/layout/PictureStrips"/>
    <dgm:cxn modelId="{B357CFBB-2BBE-4BC4-853C-06A4B6261D4A}" type="presParOf" srcId="{AF18E3CE-055D-4E48-974E-65E4244089BB}" destId="{5251B4B1-DA94-4100-A256-0F30FF2C81E8}" srcOrd="1" destOrd="0" presId="urn:microsoft.com/office/officeart/2008/layout/PictureStrips"/>
    <dgm:cxn modelId="{DE4A9204-E7A9-47B3-8484-82AE91349550}" type="presParOf" srcId="{F812A2E5-C9B6-4C0A-8627-9E9F8F6ACCA8}" destId="{AF343A1B-D68A-4903-9D2B-FA408C9C48D2}" srcOrd="3" destOrd="0" presId="urn:microsoft.com/office/officeart/2008/layout/PictureStrips"/>
    <dgm:cxn modelId="{8E92D0EE-255E-4CCD-9AEA-96A2488C7127}" type="presParOf" srcId="{F812A2E5-C9B6-4C0A-8627-9E9F8F6ACCA8}" destId="{7D4B0B32-E766-45AD-BE1D-009D4CA40BAF}" srcOrd="4" destOrd="0" presId="urn:microsoft.com/office/officeart/2008/layout/PictureStrips"/>
    <dgm:cxn modelId="{053D84B5-1E3A-4CDC-8166-BD56E1F1837D}" type="presParOf" srcId="{7D4B0B32-E766-45AD-BE1D-009D4CA40BAF}" destId="{995BEACA-5DAF-4CCC-8830-83083E761C04}" srcOrd="0" destOrd="0" presId="urn:microsoft.com/office/officeart/2008/layout/PictureStrips"/>
    <dgm:cxn modelId="{A6310F74-1A1E-482B-AE79-B36A9A5149BE}" type="presParOf" srcId="{7D4B0B32-E766-45AD-BE1D-009D4CA40BAF}" destId="{6AAC5B66-D0EA-4B45-BF88-A1FCD6C58BAD}" srcOrd="1" destOrd="0" presId="urn:microsoft.com/office/officeart/2008/layout/PictureStrips"/>
    <dgm:cxn modelId="{A35C2248-9BE8-49C8-A07C-8A05374E46C3}" type="presParOf" srcId="{F812A2E5-C9B6-4C0A-8627-9E9F8F6ACCA8}" destId="{8CA6BE52-7418-4F75-9A65-6AC780458B7B}" srcOrd="5" destOrd="0" presId="urn:microsoft.com/office/officeart/2008/layout/PictureStrips"/>
    <dgm:cxn modelId="{EDBD4BBC-3790-485A-9F14-D7F3B6BBB53B}" type="presParOf" srcId="{F812A2E5-C9B6-4C0A-8627-9E9F8F6ACCA8}" destId="{ECF3A7BA-846D-49CD-9615-45F55C970883}" srcOrd="6" destOrd="0" presId="urn:microsoft.com/office/officeart/2008/layout/PictureStrips"/>
    <dgm:cxn modelId="{24B595BA-CC71-4A49-A853-55CD9EF6E167}" type="presParOf" srcId="{ECF3A7BA-846D-49CD-9615-45F55C970883}" destId="{C3B11577-97EC-4666-9963-FEF0BEDA849E}" srcOrd="0" destOrd="0" presId="urn:microsoft.com/office/officeart/2008/layout/PictureStrips"/>
    <dgm:cxn modelId="{BDAC078C-2B03-4BB0-828F-5CC0CC9AC84C}" type="presParOf" srcId="{ECF3A7BA-846D-49CD-9615-45F55C970883}" destId="{551DCDBE-065F-4D63-9894-417B14DCDA79}" srcOrd="1" destOrd="0" presId="urn:microsoft.com/office/officeart/2008/layout/PictureStrips"/>
    <dgm:cxn modelId="{AF080AE1-356D-439A-8F39-CF8329552D0A}" type="presParOf" srcId="{F812A2E5-C9B6-4C0A-8627-9E9F8F6ACCA8}" destId="{580C9955-0AE6-4E97-8FFD-91BF482E84B9}" srcOrd="7" destOrd="0" presId="urn:microsoft.com/office/officeart/2008/layout/PictureStrips"/>
    <dgm:cxn modelId="{3ECFDE89-53C4-416B-A7D0-6CA8ABBF90D6}" type="presParOf" srcId="{F812A2E5-C9B6-4C0A-8627-9E9F8F6ACCA8}" destId="{2888423D-BC90-436F-BE74-41A6CBDE17C4}" srcOrd="8" destOrd="0" presId="urn:microsoft.com/office/officeart/2008/layout/PictureStrips"/>
    <dgm:cxn modelId="{69E42C52-1644-4CC8-A7B6-858BC6167639}" type="presParOf" srcId="{2888423D-BC90-436F-BE74-41A6CBDE17C4}" destId="{BBAE0AF9-F1A7-4FA1-838E-72949CCF8A66}" srcOrd="0" destOrd="0" presId="urn:microsoft.com/office/officeart/2008/layout/PictureStrips"/>
    <dgm:cxn modelId="{35AED5C0-D435-4A02-8ED8-8312517757ED}" type="presParOf" srcId="{2888423D-BC90-436F-BE74-41A6CBDE17C4}" destId="{4E6201CD-91BC-4E10-96C0-561D9C96FFC2}" srcOrd="1" destOrd="0" presId="urn:microsoft.com/office/officeart/2008/layout/PictureStrips"/>
    <dgm:cxn modelId="{25501D40-DA09-48F2-8E65-E207AA2A7210}" type="presParOf" srcId="{F812A2E5-C9B6-4C0A-8627-9E9F8F6ACCA8}" destId="{48B29ACD-A292-4786-A0D7-166C5FEF8193}" srcOrd="9" destOrd="0" presId="urn:microsoft.com/office/officeart/2008/layout/PictureStrips"/>
    <dgm:cxn modelId="{51228684-7777-4422-A20F-94CC831600AA}" type="presParOf" srcId="{F812A2E5-C9B6-4C0A-8627-9E9F8F6ACCA8}" destId="{F5868710-3B25-4680-96EB-428E4CBC91E9}" srcOrd="10" destOrd="0" presId="urn:microsoft.com/office/officeart/2008/layout/PictureStrips"/>
    <dgm:cxn modelId="{CF893099-328F-48A1-9C39-5F8A93527A9B}" type="presParOf" srcId="{F5868710-3B25-4680-96EB-428E4CBC91E9}" destId="{DB3FDB43-36D6-41B3-A1CE-2F47B03DF4A9}" srcOrd="0" destOrd="0" presId="urn:microsoft.com/office/officeart/2008/layout/PictureStrips"/>
    <dgm:cxn modelId="{5B78406D-F86C-4A2E-9347-E4921C1DBCD9}" type="presParOf" srcId="{F5868710-3B25-4680-96EB-428E4CBC91E9}" destId="{44FE514C-ABE0-4FA5-B71C-AE949D957059}" srcOrd="1" destOrd="0" presId="urn:microsoft.com/office/officeart/2008/layout/PictureStrips"/>
    <dgm:cxn modelId="{C9AB0D46-0EF1-4390-9DED-4A2420EA1EC5}" type="presParOf" srcId="{F812A2E5-C9B6-4C0A-8627-9E9F8F6ACCA8}" destId="{D2980CC6-C448-4D50-B598-AEB381A8C6DB}" srcOrd="11" destOrd="0" presId="urn:microsoft.com/office/officeart/2008/layout/PictureStrips"/>
    <dgm:cxn modelId="{104BB7E8-B621-4C8A-8F98-D602A77C7F16}" type="presParOf" srcId="{F812A2E5-C9B6-4C0A-8627-9E9F8F6ACCA8}" destId="{1A132E66-E79F-46B1-9E8E-4D9B3ED268F9}" srcOrd="12" destOrd="0" presId="urn:microsoft.com/office/officeart/2008/layout/PictureStrips"/>
    <dgm:cxn modelId="{8539A250-E88E-4E66-A816-667FB535034C}" type="presParOf" srcId="{1A132E66-E79F-46B1-9E8E-4D9B3ED268F9}" destId="{23897307-D22F-4051-9821-CEEF8889A181}" srcOrd="0" destOrd="0" presId="urn:microsoft.com/office/officeart/2008/layout/PictureStrips"/>
    <dgm:cxn modelId="{A2BFE610-6A20-4A9D-9B79-EE63775AFD46}" type="presParOf" srcId="{1A132E66-E79F-46B1-9E8E-4D9B3ED268F9}" destId="{A3BC5EFD-9CB2-480D-9AD9-1E826B3BD31B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8ABEEAA-E8B9-486A-A818-CEEF6B9A6605}" type="doc">
      <dgm:prSet loTypeId="urn:microsoft.com/office/officeart/2008/layout/PictureStrips" loCatId="list" qsTypeId="urn:microsoft.com/office/officeart/2005/8/quickstyle/simple1#4" qsCatId="simple" csTypeId="urn:microsoft.com/office/officeart/2005/8/colors/accent1_2#5" csCatId="accent1" phldr="1"/>
      <dgm:spPr/>
      <dgm:t>
        <a:bodyPr/>
        <a:lstStyle/>
        <a:p>
          <a:endParaRPr lang="el-GR"/>
        </a:p>
      </dgm:t>
    </dgm:pt>
    <dgm:pt modelId="{8468E087-36F3-4596-BE95-00CBF5ED8D26}">
      <dgm:prSet/>
      <dgm:spPr/>
      <dgm:t>
        <a:bodyPr/>
        <a:lstStyle/>
        <a:p>
          <a:pPr algn="ctr" rtl="0"/>
          <a:r>
            <a:rPr lang="el-G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Γεωφυσική, Σεισμολογία, Γεωλογία</a:t>
          </a:r>
          <a:endParaRPr lang="el-G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4E666B-52B3-4B3A-A450-223FEBCD2804}" type="parTrans" cxnId="{DDFCDD58-7DE0-4832-AAEF-ADDD759EA33A}">
      <dgm:prSet/>
      <dgm:spPr/>
      <dgm:t>
        <a:bodyPr/>
        <a:lstStyle/>
        <a:p>
          <a:endParaRPr lang="el-GR"/>
        </a:p>
      </dgm:t>
    </dgm:pt>
    <dgm:pt modelId="{CDF8B8CD-833E-44C4-AD26-612B5CE5C0B3}" type="sibTrans" cxnId="{DDFCDD58-7DE0-4832-AAEF-ADDD759EA33A}">
      <dgm:prSet/>
      <dgm:spPr/>
      <dgm:t>
        <a:bodyPr/>
        <a:lstStyle/>
        <a:p>
          <a:endParaRPr lang="el-GR"/>
        </a:p>
      </dgm:t>
    </dgm:pt>
    <dgm:pt modelId="{793E3DDE-DCB7-4429-8C24-78829AD2541D}">
      <dgm:prSet/>
      <dgm:spPr/>
      <dgm:t>
        <a:bodyPr/>
        <a:lstStyle/>
        <a:p>
          <a:pPr algn="ctr" rtl="0"/>
          <a:r>
            <a:rPr lang="el-G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Φυτοπροστασία και </a:t>
          </a:r>
          <a:r>
            <a:rPr lang="el-GR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οικοτοξικολογία</a:t>
          </a:r>
          <a:endParaRPr lang="el-G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EC23212-E6A3-420B-80FE-5F4759E5E6E3}" type="parTrans" cxnId="{0DE7BEEE-7F27-4C38-B657-62AB55A88C9F}">
      <dgm:prSet/>
      <dgm:spPr/>
      <dgm:t>
        <a:bodyPr/>
        <a:lstStyle/>
        <a:p>
          <a:endParaRPr lang="el-GR"/>
        </a:p>
      </dgm:t>
    </dgm:pt>
    <dgm:pt modelId="{C3D44C17-6BD3-4215-A1FD-607AA3378B9C}" type="sibTrans" cxnId="{0DE7BEEE-7F27-4C38-B657-62AB55A88C9F}">
      <dgm:prSet/>
      <dgm:spPr/>
      <dgm:t>
        <a:bodyPr/>
        <a:lstStyle/>
        <a:p>
          <a:endParaRPr lang="el-GR"/>
        </a:p>
      </dgm:t>
    </dgm:pt>
    <dgm:pt modelId="{8839918A-31F7-4F2E-9E66-1D4D5E456088}">
      <dgm:prSet/>
      <dgm:spPr/>
      <dgm:t>
        <a:bodyPr/>
        <a:lstStyle/>
        <a:p>
          <a:pPr algn="ctr" rtl="0"/>
          <a:r>
            <a:rPr lang="el-G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Ανακύκλωση υλικών και οικονομία νερού</a:t>
          </a:r>
          <a:endParaRPr lang="el-G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52EA0CF-87F8-40D9-A3AE-836DC7EA1695}" type="parTrans" cxnId="{4A6242AD-FFBC-4F4E-BD78-704CDA936ADF}">
      <dgm:prSet/>
      <dgm:spPr/>
      <dgm:t>
        <a:bodyPr/>
        <a:lstStyle/>
        <a:p>
          <a:endParaRPr lang="el-GR"/>
        </a:p>
      </dgm:t>
    </dgm:pt>
    <dgm:pt modelId="{467BC574-93C6-49CA-9A3D-199C03B89E5B}" type="sibTrans" cxnId="{4A6242AD-FFBC-4F4E-BD78-704CDA936ADF}">
      <dgm:prSet/>
      <dgm:spPr/>
      <dgm:t>
        <a:bodyPr/>
        <a:lstStyle/>
        <a:p>
          <a:endParaRPr lang="el-GR"/>
        </a:p>
      </dgm:t>
    </dgm:pt>
    <dgm:pt modelId="{92ED59D0-6E7B-4C4E-84D0-C76619A66A03}">
      <dgm:prSet/>
      <dgm:spPr/>
      <dgm:t>
        <a:bodyPr/>
        <a:lstStyle/>
        <a:p>
          <a:pPr algn="ctr" rtl="0"/>
          <a:r>
            <a:rPr lang="el-G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Κοινωνική εργασία, Ανθρώπινη υγεία, Διατροφή</a:t>
          </a:r>
          <a:endParaRPr lang="el-G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DEBD488-C1B1-48CE-9EA4-80D474207CE0}" type="parTrans" cxnId="{224FB1E1-EC2E-4B13-AD04-9827E877695E}">
      <dgm:prSet/>
      <dgm:spPr/>
      <dgm:t>
        <a:bodyPr/>
        <a:lstStyle/>
        <a:p>
          <a:endParaRPr lang="el-GR"/>
        </a:p>
      </dgm:t>
    </dgm:pt>
    <dgm:pt modelId="{7E1B6564-444C-4ACF-8A10-BB4292345AF6}" type="sibTrans" cxnId="{224FB1E1-EC2E-4B13-AD04-9827E877695E}">
      <dgm:prSet/>
      <dgm:spPr/>
      <dgm:t>
        <a:bodyPr/>
        <a:lstStyle/>
        <a:p>
          <a:endParaRPr lang="el-GR"/>
        </a:p>
      </dgm:t>
    </dgm:pt>
    <dgm:pt modelId="{85CE997B-34AF-4E5B-9461-7C47DE8844DA}">
      <dgm:prSet/>
      <dgm:spPr/>
      <dgm:t>
        <a:bodyPr/>
        <a:lstStyle/>
        <a:p>
          <a:pPr rtl="0"/>
          <a:r>
            <a:rPr lang="el-GR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Φωτοβολταϊκά</a:t>
          </a:r>
          <a:r>
            <a:rPr lang="el-G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Αιολικά συστήματα, Δίκτυα και μονώσεις υψηλής τάσης</a:t>
          </a:r>
          <a:r>
            <a:rPr lang="el-GR" dirty="0" smtClean="0"/>
            <a:t>.</a:t>
          </a:r>
          <a:endParaRPr lang="el-GR" dirty="0"/>
        </a:p>
      </dgm:t>
    </dgm:pt>
    <dgm:pt modelId="{079A2A7A-3418-4F1A-B9B0-30EDB016231B}" type="parTrans" cxnId="{E41C9AE5-1D53-4C27-AAE3-C507530914B7}">
      <dgm:prSet/>
      <dgm:spPr/>
      <dgm:t>
        <a:bodyPr/>
        <a:lstStyle/>
        <a:p>
          <a:endParaRPr lang="el-GR"/>
        </a:p>
      </dgm:t>
    </dgm:pt>
    <dgm:pt modelId="{592686A5-3035-4F36-84FC-C7A8D1738484}" type="sibTrans" cxnId="{E41C9AE5-1D53-4C27-AAE3-C507530914B7}">
      <dgm:prSet/>
      <dgm:spPr/>
      <dgm:t>
        <a:bodyPr/>
        <a:lstStyle/>
        <a:p>
          <a:endParaRPr lang="el-GR"/>
        </a:p>
      </dgm:t>
    </dgm:pt>
    <dgm:pt modelId="{87A0C0AA-EEA9-4308-9658-AA33B668B5A6}">
      <dgm:prSet/>
      <dgm:spPr/>
      <dgm:t>
        <a:bodyPr/>
        <a:lstStyle/>
        <a:p>
          <a:pPr algn="ctr" rtl="0"/>
          <a:r>
            <a:rPr lang="el-GR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Νανο</a:t>
          </a:r>
          <a:r>
            <a:rPr lang="el-G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-υλικά για </a:t>
          </a:r>
          <a:r>
            <a:rPr lang="el-GR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ενεργειακές και </a:t>
          </a:r>
          <a:r>
            <a:rPr lang="el-G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περιβαλλοντικές εφαρμογές και </a:t>
          </a:r>
          <a:r>
            <a:rPr lang="el-GR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οπτοηλεκτρονική</a:t>
          </a:r>
          <a:endParaRPr lang="el-G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4792D2-F27C-4C69-809A-082815230D41}" type="parTrans" cxnId="{204E30ED-503E-4AD7-BE37-DC27C97854D7}">
      <dgm:prSet/>
      <dgm:spPr/>
      <dgm:t>
        <a:bodyPr/>
        <a:lstStyle/>
        <a:p>
          <a:endParaRPr lang="el-GR"/>
        </a:p>
      </dgm:t>
    </dgm:pt>
    <dgm:pt modelId="{66728E75-FC7C-435D-BC38-988C334D5252}" type="sibTrans" cxnId="{204E30ED-503E-4AD7-BE37-DC27C97854D7}">
      <dgm:prSet/>
      <dgm:spPr/>
      <dgm:t>
        <a:bodyPr/>
        <a:lstStyle/>
        <a:p>
          <a:endParaRPr lang="el-GR"/>
        </a:p>
      </dgm:t>
    </dgm:pt>
    <dgm:pt modelId="{F812A2E5-C9B6-4C0A-8627-9E9F8F6ACCA8}" type="pres">
      <dgm:prSet presAssocID="{A8ABEEAA-E8B9-486A-A818-CEEF6B9A660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78F0E74B-8EA9-412D-A00C-692958CFFBA6}" type="pres">
      <dgm:prSet presAssocID="{8468E087-36F3-4596-BE95-00CBF5ED8D26}" presName="composite" presStyleCnt="0"/>
      <dgm:spPr/>
    </dgm:pt>
    <dgm:pt modelId="{202CE94E-ADAC-4381-A39F-CFFF4EAF7A1B}" type="pres">
      <dgm:prSet presAssocID="{8468E087-36F3-4596-BE95-00CBF5ED8D26}" presName="rect1" presStyleLbl="tr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44C05E8-2B0A-43B8-94C7-9C6A7A6BF745}" type="pres">
      <dgm:prSet presAssocID="{8468E087-36F3-4596-BE95-00CBF5ED8D26}" presName="rect2" presStyleLbl="fgImgPlace1" presStyleIdx="0" presStyleCnt="6"/>
      <dgm:spPr>
        <a:blipFill>
          <a:blip xmlns:r="http://schemas.openxmlformats.org/officeDocument/2006/relationships" r:embed="rId1" cstate="print">
            <a:extLst/>
          </a:blip>
          <a:srcRect/>
          <a:stretch>
            <a:fillRect l="-39000" r="-39000"/>
          </a:stretch>
        </a:blipFill>
      </dgm:spPr>
      <dgm:t>
        <a:bodyPr/>
        <a:lstStyle/>
        <a:p>
          <a:endParaRPr lang="el-GR"/>
        </a:p>
      </dgm:t>
    </dgm:pt>
    <dgm:pt modelId="{D9EB76F7-DFEC-4972-B749-AF212B7A7917}" type="pres">
      <dgm:prSet presAssocID="{CDF8B8CD-833E-44C4-AD26-612B5CE5C0B3}" presName="sibTrans" presStyleCnt="0"/>
      <dgm:spPr/>
    </dgm:pt>
    <dgm:pt modelId="{02851709-B2D0-44D4-8968-EDD081091B70}" type="pres">
      <dgm:prSet presAssocID="{793E3DDE-DCB7-4429-8C24-78829AD2541D}" presName="composite" presStyleCnt="0"/>
      <dgm:spPr/>
    </dgm:pt>
    <dgm:pt modelId="{601BE544-A6AF-4D73-BAA2-59EB3F1CA307}" type="pres">
      <dgm:prSet presAssocID="{793E3DDE-DCB7-4429-8C24-78829AD2541D}" presName="rect1" presStyleLbl="tr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A394B0F5-99D8-474F-9CF7-7BD1FF1AD09C}" type="pres">
      <dgm:prSet presAssocID="{793E3DDE-DCB7-4429-8C24-78829AD2541D}" presName="rect2" presStyleLbl="fgImgPlace1" presStyleIdx="1" presStyleCnt="6"/>
      <dgm:spPr>
        <a:blipFill>
          <a:blip xmlns:r="http://schemas.openxmlformats.org/officeDocument/2006/relationships" r:embed="rId2" cstate="print">
            <a:extLst/>
          </a:blip>
          <a:srcRect/>
          <a:stretch>
            <a:fillRect l="-63000" r="-63000"/>
          </a:stretch>
        </a:blipFill>
      </dgm:spPr>
      <dgm:t>
        <a:bodyPr/>
        <a:lstStyle/>
        <a:p>
          <a:endParaRPr lang="el-GR"/>
        </a:p>
      </dgm:t>
    </dgm:pt>
    <dgm:pt modelId="{8A61F4F0-920C-45E6-9BD4-F4298A7B18B3}" type="pres">
      <dgm:prSet presAssocID="{C3D44C17-6BD3-4215-A1FD-607AA3378B9C}" presName="sibTrans" presStyleCnt="0"/>
      <dgm:spPr/>
    </dgm:pt>
    <dgm:pt modelId="{9642AA55-106D-4F5D-81BA-90F859A991B0}" type="pres">
      <dgm:prSet presAssocID="{8839918A-31F7-4F2E-9E66-1D4D5E456088}" presName="composite" presStyleCnt="0"/>
      <dgm:spPr/>
    </dgm:pt>
    <dgm:pt modelId="{F627397E-D1B2-4249-9FF5-D7AC166889EB}" type="pres">
      <dgm:prSet presAssocID="{8839918A-31F7-4F2E-9E66-1D4D5E456088}" presName="rect1" presStyleLbl="tr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E9F8571-4198-44F7-9E4B-B6FB2160866F}" type="pres">
      <dgm:prSet presAssocID="{8839918A-31F7-4F2E-9E66-1D4D5E456088}" presName="rect2" presStyleLbl="fgImgPlace1" presStyleIdx="2" presStyleCnt="6"/>
      <dgm:spPr>
        <a:blipFill>
          <a:blip xmlns:r="http://schemas.openxmlformats.org/officeDocument/2006/relationships" r:embed="rId3">
            <a:extLst/>
          </a:blip>
          <a:srcRect/>
          <a:stretch>
            <a:fillRect t="-20000" b="-20000"/>
          </a:stretch>
        </a:blipFill>
      </dgm:spPr>
      <dgm:t>
        <a:bodyPr/>
        <a:lstStyle/>
        <a:p>
          <a:endParaRPr lang="el-GR"/>
        </a:p>
      </dgm:t>
    </dgm:pt>
    <dgm:pt modelId="{0D163B6C-EA07-4245-9058-8F4F69534455}" type="pres">
      <dgm:prSet presAssocID="{467BC574-93C6-49CA-9A3D-199C03B89E5B}" presName="sibTrans" presStyleCnt="0"/>
      <dgm:spPr/>
    </dgm:pt>
    <dgm:pt modelId="{E8F1A004-1FDA-4E17-96A3-078DADAB0C05}" type="pres">
      <dgm:prSet presAssocID="{92ED59D0-6E7B-4C4E-84D0-C76619A66A03}" presName="composite" presStyleCnt="0"/>
      <dgm:spPr/>
    </dgm:pt>
    <dgm:pt modelId="{79BF395B-8914-4A58-8F73-CD8B5E2F2BCD}" type="pres">
      <dgm:prSet presAssocID="{92ED59D0-6E7B-4C4E-84D0-C76619A66A03}" presName="rect1" presStyleLbl="tr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A62F7D2-587F-48B2-A5D3-A575D1DC0886}" type="pres">
      <dgm:prSet presAssocID="{92ED59D0-6E7B-4C4E-84D0-C76619A66A03}" presName="rect2" presStyleLbl="fgImgPlace1" presStyleIdx="3" presStyleCnt="6"/>
      <dgm:spPr>
        <a:blipFill>
          <a:blip xmlns:r="http://schemas.openxmlformats.org/officeDocument/2006/relationships" r:embed="rId4" cstate="print">
            <a:extLst/>
          </a:blip>
          <a:srcRect/>
          <a:stretch>
            <a:fillRect l="-63000" r="-63000"/>
          </a:stretch>
        </a:blipFill>
      </dgm:spPr>
      <dgm:t>
        <a:bodyPr/>
        <a:lstStyle/>
        <a:p>
          <a:endParaRPr lang="el-GR"/>
        </a:p>
      </dgm:t>
    </dgm:pt>
    <dgm:pt modelId="{7D7F2135-80E9-4CC8-B037-A836080A0DDD}" type="pres">
      <dgm:prSet presAssocID="{7E1B6564-444C-4ACF-8A10-BB4292345AF6}" presName="sibTrans" presStyleCnt="0"/>
      <dgm:spPr/>
    </dgm:pt>
    <dgm:pt modelId="{1AEF5E1E-95F9-4E4E-BFB5-18C8C2ADA70B}" type="pres">
      <dgm:prSet presAssocID="{85CE997B-34AF-4E5B-9461-7C47DE8844DA}" presName="composite" presStyleCnt="0"/>
      <dgm:spPr/>
    </dgm:pt>
    <dgm:pt modelId="{7CEF2F70-B432-45F5-A425-BD9F6BD374AD}" type="pres">
      <dgm:prSet presAssocID="{85CE997B-34AF-4E5B-9461-7C47DE8844DA}" presName="rect1" presStyleLbl="trAlignAcc1" presStyleIdx="4" presStyleCnt="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0624459A-BD4C-4C2F-9773-ABBF1DED638B}" type="pres">
      <dgm:prSet presAssocID="{85CE997B-34AF-4E5B-9461-7C47DE8844DA}" presName="rect2" presStyleLbl="fgImgPlace1" presStyleIdx="4" presStyleCnt="6"/>
      <dgm:spPr>
        <a:blipFill>
          <a:blip xmlns:r="http://schemas.openxmlformats.org/officeDocument/2006/relationships" r:embed="rId5" cstate="print">
            <a:extLst/>
          </a:blip>
          <a:srcRect/>
          <a:stretch>
            <a:fillRect l="-63000" r="-63000"/>
          </a:stretch>
        </a:blipFill>
      </dgm:spPr>
      <dgm:t>
        <a:bodyPr/>
        <a:lstStyle/>
        <a:p>
          <a:endParaRPr lang="el-GR"/>
        </a:p>
      </dgm:t>
    </dgm:pt>
    <dgm:pt modelId="{34912A23-BBBF-4192-8DE5-9F5B9B5847FC}" type="pres">
      <dgm:prSet presAssocID="{592686A5-3035-4F36-84FC-C7A8D1738484}" presName="sibTrans" presStyleCnt="0"/>
      <dgm:spPr/>
    </dgm:pt>
    <dgm:pt modelId="{DBA861B0-4CE0-44DF-A80C-C8DBBBC2963A}" type="pres">
      <dgm:prSet presAssocID="{87A0C0AA-EEA9-4308-9658-AA33B668B5A6}" presName="composite" presStyleCnt="0"/>
      <dgm:spPr/>
    </dgm:pt>
    <dgm:pt modelId="{6AB8BF7C-BBC1-4CB6-95E5-B598FA21BA0D}" type="pres">
      <dgm:prSet presAssocID="{87A0C0AA-EEA9-4308-9658-AA33B668B5A6}" presName="rect1" presStyleLbl="tr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820E875D-D1EC-4569-9035-15A9CDBB8B93}" type="pres">
      <dgm:prSet presAssocID="{87A0C0AA-EEA9-4308-9658-AA33B668B5A6}" presName="rect2" presStyleLbl="fgImgPlace1" presStyleIdx="5" presStyleCnt="6" custAng="0"/>
      <dgm:spPr>
        <a:blipFill>
          <a:blip xmlns:r="http://schemas.openxmlformats.org/officeDocument/2006/relationships" r:embed="rId6" cstate="print">
            <a:extLst/>
          </a:blip>
          <a:srcRect/>
          <a:stretch>
            <a:fillRect l="-58000" r="-58000"/>
          </a:stretch>
        </a:blipFill>
      </dgm:spPr>
      <dgm:t>
        <a:bodyPr/>
        <a:lstStyle/>
        <a:p>
          <a:endParaRPr lang="el-GR"/>
        </a:p>
      </dgm:t>
    </dgm:pt>
  </dgm:ptLst>
  <dgm:cxnLst>
    <dgm:cxn modelId="{92D04480-E7B9-4DDE-B14E-3B3D218A4797}" type="presOf" srcId="{8468E087-36F3-4596-BE95-00CBF5ED8D26}" destId="{202CE94E-ADAC-4381-A39F-CFFF4EAF7A1B}" srcOrd="0" destOrd="0" presId="urn:microsoft.com/office/officeart/2008/layout/PictureStrips"/>
    <dgm:cxn modelId="{CA726A53-96FD-4FA5-A69E-82063DB667D4}" type="presOf" srcId="{8839918A-31F7-4F2E-9E66-1D4D5E456088}" destId="{F627397E-D1B2-4249-9FF5-D7AC166889EB}" srcOrd="0" destOrd="0" presId="urn:microsoft.com/office/officeart/2008/layout/PictureStrips"/>
    <dgm:cxn modelId="{224FB1E1-EC2E-4B13-AD04-9827E877695E}" srcId="{A8ABEEAA-E8B9-486A-A818-CEEF6B9A6605}" destId="{92ED59D0-6E7B-4C4E-84D0-C76619A66A03}" srcOrd="3" destOrd="0" parTransId="{ADEBD488-C1B1-48CE-9EA4-80D474207CE0}" sibTransId="{7E1B6564-444C-4ACF-8A10-BB4292345AF6}"/>
    <dgm:cxn modelId="{DDFCDD58-7DE0-4832-AAEF-ADDD759EA33A}" srcId="{A8ABEEAA-E8B9-486A-A818-CEEF6B9A6605}" destId="{8468E087-36F3-4596-BE95-00CBF5ED8D26}" srcOrd="0" destOrd="0" parTransId="{184E666B-52B3-4B3A-A450-223FEBCD2804}" sibTransId="{CDF8B8CD-833E-44C4-AD26-612B5CE5C0B3}"/>
    <dgm:cxn modelId="{064EF496-AA9B-4892-B96B-A054F62E0A63}" type="presOf" srcId="{A8ABEEAA-E8B9-486A-A818-CEEF6B9A6605}" destId="{F812A2E5-C9B6-4C0A-8627-9E9F8F6ACCA8}" srcOrd="0" destOrd="0" presId="urn:microsoft.com/office/officeart/2008/layout/PictureStrips"/>
    <dgm:cxn modelId="{4A6242AD-FFBC-4F4E-BD78-704CDA936ADF}" srcId="{A8ABEEAA-E8B9-486A-A818-CEEF6B9A6605}" destId="{8839918A-31F7-4F2E-9E66-1D4D5E456088}" srcOrd="2" destOrd="0" parTransId="{C52EA0CF-87F8-40D9-A3AE-836DC7EA1695}" sibTransId="{467BC574-93C6-49CA-9A3D-199C03B89E5B}"/>
    <dgm:cxn modelId="{9AD73CF8-AD4F-4577-BBCB-82E9523F2F33}" type="presOf" srcId="{92ED59D0-6E7B-4C4E-84D0-C76619A66A03}" destId="{79BF395B-8914-4A58-8F73-CD8B5E2F2BCD}" srcOrd="0" destOrd="0" presId="urn:microsoft.com/office/officeart/2008/layout/PictureStrips"/>
    <dgm:cxn modelId="{E41C9AE5-1D53-4C27-AAE3-C507530914B7}" srcId="{A8ABEEAA-E8B9-486A-A818-CEEF6B9A6605}" destId="{85CE997B-34AF-4E5B-9461-7C47DE8844DA}" srcOrd="4" destOrd="0" parTransId="{079A2A7A-3418-4F1A-B9B0-30EDB016231B}" sibTransId="{592686A5-3035-4F36-84FC-C7A8D1738484}"/>
    <dgm:cxn modelId="{CB1D6D9A-65FB-4CE6-B45E-46E1CD67903F}" type="presOf" srcId="{87A0C0AA-EEA9-4308-9658-AA33B668B5A6}" destId="{6AB8BF7C-BBC1-4CB6-95E5-B598FA21BA0D}" srcOrd="0" destOrd="0" presId="urn:microsoft.com/office/officeart/2008/layout/PictureStrips"/>
    <dgm:cxn modelId="{2DEDF7B8-F288-4796-A277-EB51E515E67C}" type="presOf" srcId="{793E3DDE-DCB7-4429-8C24-78829AD2541D}" destId="{601BE544-A6AF-4D73-BAA2-59EB3F1CA307}" srcOrd="0" destOrd="0" presId="urn:microsoft.com/office/officeart/2008/layout/PictureStrips"/>
    <dgm:cxn modelId="{204E30ED-503E-4AD7-BE37-DC27C97854D7}" srcId="{A8ABEEAA-E8B9-486A-A818-CEEF6B9A6605}" destId="{87A0C0AA-EEA9-4308-9658-AA33B668B5A6}" srcOrd="5" destOrd="0" parTransId="{E14792D2-F27C-4C69-809A-082815230D41}" sibTransId="{66728E75-FC7C-435D-BC38-988C334D5252}"/>
    <dgm:cxn modelId="{0DE7BEEE-7F27-4C38-B657-62AB55A88C9F}" srcId="{A8ABEEAA-E8B9-486A-A818-CEEF6B9A6605}" destId="{793E3DDE-DCB7-4429-8C24-78829AD2541D}" srcOrd="1" destOrd="0" parTransId="{9EC23212-E6A3-420B-80FE-5F4759E5E6E3}" sibTransId="{C3D44C17-6BD3-4215-A1FD-607AA3378B9C}"/>
    <dgm:cxn modelId="{599F96F3-8BB4-4128-9678-0C5C0A8792FB}" type="presOf" srcId="{85CE997B-34AF-4E5B-9461-7C47DE8844DA}" destId="{7CEF2F70-B432-45F5-A425-BD9F6BD374AD}" srcOrd="0" destOrd="0" presId="urn:microsoft.com/office/officeart/2008/layout/PictureStrips"/>
    <dgm:cxn modelId="{5E56A1A8-5783-4701-8C1F-CB4196848329}" type="presParOf" srcId="{F812A2E5-C9B6-4C0A-8627-9E9F8F6ACCA8}" destId="{78F0E74B-8EA9-412D-A00C-692958CFFBA6}" srcOrd="0" destOrd="0" presId="urn:microsoft.com/office/officeart/2008/layout/PictureStrips"/>
    <dgm:cxn modelId="{2B0EEC16-F836-40FD-B547-9F293AB5EE74}" type="presParOf" srcId="{78F0E74B-8EA9-412D-A00C-692958CFFBA6}" destId="{202CE94E-ADAC-4381-A39F-CFFF4EAF7A1B}" srcOrd="0" destOrd="0" presId="urn:microsoft.com/office/officeart/2008/layout/PictureStrips"/>
    <dgm:cxn modelId="{C6C45608-02E2-496F-88B7-460DCE4A8302}" type="presParOf" srcId="{78F0E74B-8EA9-412D-A00C-692958CFFBA6}" destId="{344C05E8-2B0A-43B8-94C7-9C6A7A6BF745}" srcOrd="1" destOrd="0" presId="urn:microsoft.com/office/officeart/2008/layout/PictureStrips"/>
    <dgm:cxn modelId="{AE2B6510-0E0D-4231-ADED-87A68A7AA5D4}" type="presParOf" srcId="{F812A2E5-C9B6-4C0A-8627-9E9F8F6ACCA8}" destId="{D9EB76F7-DFEC-4972-B749-AF212B7A7917}" srcOrd="1" destOrd="0" presId="urn:microsoft.com/office/officeart/2008/layout/PictureStrips"/>
    <dgm:cxn modelId="{A035707B-47A5-46DE-BB3A-48042BBC23D4}" type="presParOf" srcId="{F812A2E5-C9B6-4C0A-8627-9E9F8F6ACCA8}" destId="{02851709-B2D0-44D4-8968-EDD081091B70}" srcOrd="2" destOrd="0" presId="urn:microsoft.com/office/officeart/2008/layout/PictureStrips"/>
    <dgm:cxn modelId="{54C03D27-0F88-4AF8-9179-82DE01447088}" type="presParOf" srcId="{02851709-B2D0-44D4-8968-EDD081091B70}" destId="{601BE544-A6AF-4D73-BAA2-59EB3F1CA307}" srcOrd="0" destOrd="0" presId="urn:microsoft.com/office/officeart/2008/layout/PictureStrips"/>
    <dgm:cxn modelId="{E378B472-4FB5-40F1-92DD-D683EEB62704}" type="presParOf" srcId="{02851709-B2D0-44D4-8968-EDD081091B70}" destId="{A394B0F5-99D8-474F-9CF7-7BD1FF1AD09C}" srcOrd="1" destOrd="0" presId="urn:microsoft.com/office/officeart/2008/layout/PictureStrips"/>
    <dgm:cxn modelId="{A422C585-9F2E-436D-A39A-139A161CE567}" type="presParOf" srcId="{F812A2E5-C9B6-4C0A-8627-9E9F8F6ACCA8}" destId="{8A61F4F0-920C-45E6-9BD4-F4298A7B18B3}" srcOrd="3" destOrd="0" presId="urn:microsoft.com/office/officeart/2008/layout/PictureStrips"/>
    <dgm:cxn modelId="{00A062D2-3C81-4B52-B9AD-FF9BEFA1D669}" type="presParOf" srcId="{F812A2E5-C9B6-4C0A-8627-9E9F8F6ACCA8}" destId="{9642AA55-106D-4F5D-81BA-90F859A991B0}" srcOrd="4" destOrd="0" presId="urn:microsoft.com/office/officeart/2008/layout/PictureStrips"/>
    <dgm:cxn modelId="{5066A387-5D63-43BC-8358-9AF97FB730D7}" type="presParOf" srcId="{9642AA55-106D-4F5D-81BA-90F859A991B0}" destId="{F627397E-D1B2-4249-9FF5-D7AC166889EB}" srcOrd="0" destOrd="0" presId="urn:microsoft.com/office/officeart/2008/layout/PictureStrips"/>
    <dgm:cxn modelId="{A57219D2-41AA-4DD2-926C-AE678DBBD957}" type="presParOf" srcId="{9642AA55-106D-4F5D-81BA-90F859A991B0}" destId="{FE9F8571-4198-44F7-9E4B-B6FB2160866F}" srcOrd="1" destOrd="0" presId="urn:microsoft.com/office/officeart/2008/layout/PictureStrips"/>
    <dgm:cxn modelId="{858DE76C-6A4E-4B52-85FB-D000B08847D5}" type="presParOf" srcId="{F812A2E5-C9B6-4C0A-8627-9E9F8F6ACCA8}" destId="{0D163B6C-EA07-4245-9058-8F4F69534455}" srcOrd="5" destOrd="0" presId="urn:microsoft.com/office/officeart/2008/layout/PictureStrips"/>
    <dgm:cxn modelId="{2202AAE6-BDD2-4BBA-ADC4-7C85F68D6DB8}" type="presParOf" srcId="{F812A2E5-C9B6-4C0A-8627-9E9F8F6ACCA8}" destId="{E8F1A004-1FDA-4E17-96A3-078DADAB0C05}" srcOrd="6" destOrd="0" presId="urn:microsoft.com/office/officeart/2008/layout/PictureStrips"/>
    <dgm:cxn modelId="{7AEA8AF1-C052-443E-82C9-8059CD2753F3}" type="presParOf" srcId="{E8F1A004-1FDA-4E17-96A3-078DADAB0C05}" destId="{79BF395B-8914-4A58-8F73-CD8B5E2F2BCD}" srcOrd="0" destOrd="0" presId="urn:microsoft.com/office/officeart/2008/layout/PictureStrips"/>
    <dgm:cxn modelId="{6B5DF49B-59D4-46DF-B98B-B89ABA8112A0}" type="presParOf" srcId="{E8F1A004-1FDA-4E17-96A3-078DADAB0C05}" destId="{EA62F7D2-587F-48B2-A5D3-A575D1DC0886}" srcOrd="1" destOrd="0" presId="urn:microsoft.com/office/officeart/2008/layout/PictureStrips"/>
    <dgm:cxn modelId="{F946BB44-43C1-4E7E-9F2F-770D687DE2A8}" type="presParOf" srcId="{F812A2E5-C9B6-4C0A-8627-9E9F8F6ACCA8}" destId="{7D7F2135-80E9-4CC8-B037-A836080A0DDD}" srcOrd="7" destOrd="0" presId="urn:microsoft.com/office/officeart/2008/layout/PictureStrips"/>
    <dgm:cxn modelId="{05CC9C82-C800-4304-A675-1CDB7D64CC83}" type="presParOf" srcId="{F812A2E5-C9B6-4C0A-8627-9E9F8F6ACCA8}" destId="{1AEF5E1E-95F9-4E4E-BFB5-18C8C2ADA70B}" srcOrd="8" destOrd="0" presId="urn:microsoft.com/office/officeart/2008/layout/PictureStrips"/>
    <dgm:cxn modelId="{7E3030DF-53C3-44D8-A461-9239885320A6}" type="presParOf" srcId="{1AEF5E1E-95F9-4E4E-BFB5-18C8C2ADA70B}" destId="{7CEF2F70-B432-45F5-A425-BD9F6BD374AD}" srcOrd="0" destOrd="0" presId="urn:microsoft.com/office/officeart/2008/layout/PictureStrips"/>
    <dgm:cxn modelId="{29F50C5D-FD3A-47FD-A4E8-12B87E6EA553}" type="presParOf" srcId="{1AEF5E1E-95F9-4E4E-BFB5-18C8C2ADA70B}" destId="{0624459A-BD4C-4C2F-9773-ABBF1DED638B}" srcOrd="1" destOrd="0" presId="urn:microsoft.com/office/officeart/2008/layout/PictureStrips"/>
    <dgm:cxn modelId="{FF7E74EE-DA84-4673-8A00-4D2EBDD9A8A2}" type="presParOf" srcId="{F812A2E5-C9B6-4C0A-8627-9E9F8F6ACCA8}" destId="{34912A23-BBBF-4192-8DE5-9F5B9B5847FC}" srcOrd="9" destOrd="0" presId="urn:microsoft.com/office/officeart/2008/layout/PictureStrips"/>
    <dgm:cxn modelId="{63DDED04-68F1-4C28-8378-14B8A078E430}" type="presParOf" srcId="{F812A2E5-C9B6-4C0A-8627-9E9F8F6ACCA8}" destId="{DBA861B0-4CE0-44DF-A80C-C8DBBBC2963A}" srcOrd="10" destOrd="0" presId="urn:microsoft.com/office/officeart/2008/layout/PictureStrips"/>
    <dgm:cxn modelId="{4183AC0D-B390-42AE-A44C-5935B72048D8}" type="presParOf" srcId="{DBA861B0-4CE0-44DF-A80C-C8DBBBC2963A}" destId="{6AB8BF7C-BBC1-4CB6-95E5-B598FA21BA0D}" srcOrd="0" destOrd="0" presId="urn:microsoft.com/office/officeart/2008/layout/PictureStrips"/>
    <dgm:cxn modelId="{850ED921-8F1C-47FA-83F3-808724244CC1}" type="presParOf" srcId="{DBA861B0-4CE0-44DF-A80C-C8DBBBC2963A}" destId="{820E875D-D1EC-4569-9035-15A9CDBB8B93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E0C9A4-EE08-4D36-B06B-241EF614902C}">
      <dsp:nvSpPr>
        <dsp:cNvPr id="0" name=""/>
        <dsp:cNvSpPr/>
      </dsp:nvSpPr>
      <dsp:spPr>
        <a:xfrm>
          <a:off x="0" y="0"/>
          <a:ext cx="7804563" cy="98632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500" b="1" kern="1200" dirty="0" smtClean="0"/>
            <a:t>Σχολή Διοίκησης και Οικονομίας</a:t>
          </a:r>
          <a:endParaRPr lang="el-GR" sz="15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200" kern="1200" dirty="0" smtClean="0"/>
            <a:t> Τμήμα Διοίκησης Επιχειρήσεων Ηράκλειο</a:t>
          </a:r>
          <a:endParaRPr lang="el-G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200" kern="1200" dirty="0" smtClean="0"/>
            <a:t> Τμήμα Διοίκησης Επιχειρήσεων Άγιος Νικόλαος</a:t>
          </a:r>
          <a:endParaRPr lang="el-G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200" kern="1200" dirty="0" smtClean="0"/>
            <a:t> Τμήμα Λογιστικής και Χρηματοοικονομικής</a:t>
          </a:r>
          <a:endParaRPr lang="el-GR" sz="1200" kern="1200" dirty="0"/>
        </a:p>
      </dsp:txBody>
      <dsp:txXfrm>
        <a:off x="1659545" y="0"/>
        <a:ext cx="6145017" cy="986327"/>
      </dsp:txXfrm>
    </dsp:sp>
    <dsp:sp modelId="{F2BCD202-1BB5-406E-A72E-7A0094F4B497}">
      <dsp:nvSpPr>
        <dsp:cNvPr id="0" name=""/>
        <dsp:cNvSpPr/>
      </dsp:nvSpPr>
      <dsp:spPr>
        <a:xfrm>
          <a:off x="98632" y="98632"/>
          <a:ext cx="1560912" cy="78906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/>
          </a:blip>
          <a:srcRect/>
          <a:stretch>
            <a:fillRect t="-9000" b="-9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2FF3480-ACC2-48C5-82B8-7D0F6670F91B}">
      <dsp:nvSpPr>
        <dsp:cNvPr id="0" name=""/>
        <dsp:cNvSpPr/>
      </dsp:nvSpPr>
      <dsp:spPr>
        <a:xfrm>
          <a:off x="0" y="1084960"/>
          <a:ext cx="7804563" cy="98632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500" b="1" kern="1200" dirty="0" smtClean="0"/>
            <a:t>Σχολή Τεχνολογίας Γεωπονίας &amp; Τεχνολογίας Τροφίμων</a:t>
          </a:r>
          <a:endParaRPr lang="el-GR" sz="15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200" kern="1200" dirty="0" smtClean="0"/>
            <a:t> Τμήμα Διατροφής και </a:t>
          </a:r>
          <a:r>
            <a:rPr lang="el-GR" sz="1200" kern="1200" dirty="0" err="1" smtClean="0"/>
            <a:t>Διαιτολογίας</a:t>
          </a:r>
          <a:endParaRPr lang="el-G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200" kern="1200" dirty="0" smtClean="0"/>
            <a:t> Τμήμα Τεχνολόγων Γεωπόνων</a:t>
          </a:r>
          <a:endParaRPr lang="el-GR" sz="1200" kern="1200" dirty="0"/>
        </a:p>
      </dsp:txBody>
      <dsp:txXfrm>
        <a:off x="1659545" y="1084960"/>
        <a:ext cx="6145017" cy="986327"/>
      </dsp:txXfrm>
    </dsp:sp>
    <dsp:sp modelId="{986DEDF8-84B2-4CEA-990B-0A76F95DE13A}">
      <dsp:nvSpPr>
        <dsp:cNvPr id="0" name=""/>
        <dsp:cNvSpPr/>
      </dsp:nvSpPr>
      <dsp:spPr>
        <a:xfrm>
          <a:off x="98632" y="1183593"/>
          <a:ext cx="1560912" cy="78906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/>
          </a:blip>
          <a:srcRect/>
          <a:stretch>
            <a:fillRect t="-9000" b="-9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25645AE-70DF-42A9-A8B9-5193EE41EFD0}">
      <dsp:nvSpPr>
        <dsp:cNvPr id="0" name=""/>
        <dsp:cNvSpPr/>
      </dsp:nvSpPr>
      <dsp:spPr>
        <a:xfrm>
          <a:off x="0" y="2169920"/>
          <a:ext cx="7804563" cy="98632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500" b="1" kern="1200" dirty="0" smtClean="0"/>
            <a:t>Σχολή Τεχνολογικών Εφαρμογών</a:t>
          </a:r>
          <a:endParaRPr lang="el-GR" sz="15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200" kern="1200" dirty="0" smtClean="0"/>
            <a:t>Τμήμα Ηλεκτρολόγων Μηχανικών ΤΕ</a:t>
          </a:r>
          <a:endParaRPr lang="el-G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200" kern="1200" dirty="0" smtClean="0"/>
            <a:t>Τμήμα Μηχανικών Πληροφορικής ΤΕ</a:t>
          </a:r>
          <a:endParaRPr lang="el-G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200" kern="1200" dirty="0" smtClean="0"/>
            <a:t>Τμήμα Μηχανολόγων Μηχανικών ΤΕ</a:t>
          </a:r>
          <a:endParaRPr lang="el-GR" sz="1200" kern="1200" dirty="0"/>
        </a:p>
      </dsp:txBody>
      <dsp:txXfrm>
        <a:off x="1659545" y="2169920"/>
        <a:ext cx="6145017" cy="986327"/>
      </dsp:txXfrm>
    </dsp:sp>
    <dsp:sp modelId="{09122CEB-3A47-48FF-A54F-6396F882F2AE}">
      <dsp:nvSpPr>
        <dsp:cNvPr id="0" name=""/>
        <dsp:cNvSpPr/>
      </dsp:nvSpPr>
      <dsp:spPr>
        <a:xfrm>
          <a:off x="98632" y="2268553"/>
          <a:ext cx="1560912" cy="78906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/>
          </a:blip>
          <a:srcRect/>
          <a:stretch>
            <a:fillRect t="-9000" b="-9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446195D-833C-41E1-83B0-E3CA7FA8A17E}">
      <dsp:nvSpPr>
        <dsp:cNvPr id="0" name=""/>
        <dsp:cNvSpPr/>
      </dsp:nvSpPr>
      <dsp:spPr>
        <a:xfrm>
          <a:off x="0" y="3254880"/>
          <a:ext cx="7804563" cy="98632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500" b="1" kern="1200" dirty="0" smtClean="0"/>
            <a:t>Σχολή Επαγγελμάτων Υγείας και Πρόνοιας</a:t>
          </a:r>
          <a:endParaRPr lang="el-GR" sz="15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200" kern="1200" dirty="0" smtClean="0"/>
            <a:t>Τμήμα Κοινωνικής Εργασίας</a:t>
          </a:r>
          <a:endParaRPr lang="el-G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200" kern="1200" dirty="0" smtClean="0"/>
            <a:t>Τμήμα Νοσηλευτικής</a:t>
          </a:r>
          <a:endParaRPr lang="el-GR" sz="1200" kern="1200" dirty="0"/>
        </a:p>
      </dsp:txBody>
      <dsp:txXfrm>
        <a:off x="1659545" y="3254880"/>
        <a:ext cx="6145017" cy="986327"/>
      </dsp:txXfrm>
    </dsp:sp>
    <dsp:sp modelId="{1708DC75-D67D-46D4-9AF5-2CF9EBBDDFCD}">
      <dsp:nvSpPr>
        <dsp:cNvPr id="0" name=""/>
        <dsp:cNvSpPr/>
      </dsp:nvSpPr>
      <dsp:spPr>
        <a:xfrm>
          <a:off x="98632" y="3353513"/>
          <a:ext cx="1560912" cy="78906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/>
          </a:blip>
          <a:srcRect/>
          <a:stretch>
            <a:fillRect t="-9000" b="-9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4006E1A-4F48-463C-B04F-64CE2A73C070}">
      <dsp:nvSpPr>
        <dsp:cNvPr id="0" name=""/>
        <dsp:cNvSpPr/>
      </dsp:nvSpPr>
      <dsp:spPr>
        <a:xfrm>
          <a:off x="0" y="4339841"/>
          <a:ext cx="7804563" cy="98632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500" b="1" kern="1200" dirty="0" smtClean="0"/>
            <a:t>Σχολή Εφαρμοσμένων Επιστημών (Χανιά &amp; Ρέθυμνο)</a:t>
          </a:r>
          <a:endParaRPr lang="el-GR" sz="15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200" kern="1200" dirty="0" smtClean="0"/>
            <a:t>Τμήμα Ηλεκτρονικών Μηχανικών ΤΕ</a:t>
          </a:r>
          <a:endParaRPr lang="el-G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200" kern="1200" dirty="0" smtClean="0"/>
            <a:t>Τμήμα Μηχανικών Μουσικής Τεχνολογίας και Ακουστικής ΤΕ</a:t>
          </a:r>
          <a:endParaRPr lang="el-G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200" kern="1200" dirty="0" smtClean="0"/>
            <a:t>Τμήμα Μηχανικών Φυσικών Πόρων και Περιβάλλοντος ΤΕ</a:t>
          </a:r>
          <a:endParaRPr lang="el-GR" sz="1200" kern="1200" dirty="0"/>
        </a:p>
      </dsp:txBody>
      <dsp:txXfrm>
        <a:off x="1659545" y="4339841"/>
        <a:ext cx="6145017" cy="986327"/>
      </dsp:txXfrm>
    </dsp:sp>
    <dsp:sp modelId="{BE25DB15-DE46-4386-B678-73D90769365C}">
      <dsp:nvSpPr>
        <dsp:cNvPr id="0" name=""/>
        <dsp:cNvSpPr/>
      </dsp:nvSpPr>
      <dsp:spPr>
        <a:xfrm>
          <a:off x="98632" y="4438473"/>
          <a:ext cx="1560912" cy="78906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/>
          </a:blip>
          <a:srcRect/>
          <a:stretch>
            <a:fillRect t="-9000" b="-9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51F54E-1830-45D2-A032-8D3F22441436}">
      <dsp:nvSpPr>
        <dsp:cNvPr id="0" name=""/>
        <dsp:cNvSpPr/>
      </dsp:nvSpPr>
      <dsp:spPr>
        <a:xfrm>
          <a:off x="150468" y="30466"/>
          <a:ext cx="2545464" cy="2147089"/>
        </a:xfrm>
        <a:prstGeom prst="rect">
          <a:avLst/>
        </a:prstGeom>
        <a:blipFill>
          <a:blip xmlns:r="http://schemas.openxmlformats.org/officeDocument/2006/relationships" r:embed="rId1">
            <a:extLst/>
          </a:blip>
          <a:srcRect/>
          <a:stretch>
            <a:fillRect l="-10000" r="-10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5EE90B-225B-4CB6-9AE2-0DB2D307D751}">
      <dsp:nvSpPr>
        <dsp:cNvPr id="0" name=""/>
        <dsp:cNvSpPr/>
      </dsp:nvSpPr>
      <dsp:spPr>
        <a:xfrm>
          <a:off x="276055" y="2212479"/>
          <a:ext cx="2364146" cy="35429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200" b="0" i="0" kern="1200" dirty="0" smtClean="0">
              <a:effectLst/>
            </a:rPr>
            <a:t>ΠΜΣ </a:t>
          </a:r>
          <a:r>
            <a:rPr lang="el-GR" sz="1200" b="1" i="0" kern="1200" dirty="0" smtClean="0">
              <a:effectLst/>
            </a:rPr>
            <a:t>Πληροφορική και Πολυμέσα</a:t>
          </a:r>
          <a:endParaRPr lang="el-GR" sz="1200" b="0" kern="1200" dirty="0">
            <a:effectLst/>
          </a:endParaRPr>
        </a:p>
      </dsp:txBody>
      <dsp:txXfrm>
        <a:off x="276055" y="2212479"/>
        <a:ext cx="2364146" cy="354294"/>
      </dsp:txXfrm>
    </dsp:sp>
    <dsp:sp modelId="{DAB22F7C-AD04-47DB-9A96-B55970AF4C57}">
      <dsp:nvSpPr>
        <dsp:cNvPr id="0" name=""/>
        <dsp:cNvSpPr/>
      </dsp:nvSpPr>
      <dsp:spPr>
        <a:xfrm>
          <a:off x="3126938" y="28297"/>
          <a:ext cx="2625480" cy="2185819"/>
        </a:xfrm>
        <a:prstGeom prst="rect">
          <a:avLst/>
        </a:prstGeom>
        <a:blipFill>
          <a:blip xmlns:r="http://schemas.openxmlformats.org/officeDocument/2006/relationships" r:embed="rId2">
            <a:extLst/>
          </a:blip>
          <a:srcRect/>
          <a:stretch>
            <a:fillRect l="-21000" r="-21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BE68E6-503A-46A8-A8F0-5F0DB16FD013}">
      <dsp:nvSpPr>
        <dsp:cNvPr id="0" name=""/>
        <dsp:cNvSpPr/>
      </dsp:nvSpPr>
      <dsp:spPr>
        <a:xfrm>
          <a:off x="2933076" y="2233430"/>
          <a:ext cx="3001589" cy="494991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200" b="0" i="0" kern="1200" dirty="0" smtClean="0">
              <a:effectLst/>
            </a:rPr>
            <a:t>ΔΠΜΣ </a:t>
          </a:r>
          <a:r>
            <a:rPr lang="el-GR" sz="1200" b="1" i="0" kern="1200" dirty="0" smtClean="0">
              <a:effectLst/>
            </a:rPr>
            <a:t>Προηγμένα Συστήματα Παραγωγής, Αυτοματισμού και Ρομποτικής</a:t>
          </a:r>
          <a:endParaRPr lang="el-GR" sz="1200" b="0" kern="1200" dirty="0">
            <a:effectLst/>
          </a:endParaRPr>
        </a:p>
      </dsp:txBody>
      <dsp:txXfrm>
        <a:off x="2933076" y="2233430"/>
        <a:ext cx="3001589" cy="494991"/>
      </dsp:txXfrm>
    </dsp:sp>
    <dsp:sp modelId="{EF4C0895-B7FA-4CC8-8C6C-489C5D599E72}">
      <dsp:nvSpPr>
        <dsp:cNvPr id="0" name=""/>
        <dsp:cNvSpPr/>
      </dsp:nvSpPr>
      <dsp:spPr>
        <a:xfrm>
          <a:off x="6409590" y="2672675"/>
          <a:ext cx="2069062" cy="1818953"/>
        </a:xfrm>
        <a:prstGeom prst="rect">
          <a:avLst/>
        </a:prstGeom>
        <a:blipFill>
          <a:blip xmlns:r="http://schemas.openxmlformats.org/officeDocument/2006/relationships" r:embed="rId3">
            <a:extLst/>
          </a:blip>
          <a:srcRect/>
          <a:stretch>
            <a:fillRect t="-30000" b="-30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5A2E8C-71AA-40A5-A78D-EDBA5C2E4987}">
      <dsp:nvSpPr>
        <dsp:cNvPr id="0" name=""/>
        <dsp:cNvSpPr/>
      </dsp:nvSpPr>
      <dsp:spPr>
        <a:xfrm>
          <a:off x="6346267" y="4369228"/>
          <a:ext cx="2190525" cy="68915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200" b="0" i="0" kern="1200" dirty="0" smtClean="0"/>
            <a:t>ΠΜΣ</a:t>
          </a:r>
          <a:r>
            <a:rPr lang="en-US" sz="1200" b="0" i="0" kern="1200" dirty="0" smtClean="0"/>
            <a:t> </a:t>
          </a:r>
          <a:r>
            <a:rPr lang="el-GR" sz="1200" b="1" i="0" kern="1200" dirty="0" smtClean="0"/>
            <a:t>Εφαρμοσμένη Επιστήμη και Τεχνολογία στη Γεωπονία</a:t>
          </a:r>
          <a:endParaRPr lang="el-GR" sz="1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346267" y="4369228"/>
        <a:ext cx="2190525" cy="689154"/>
      </dsp:txXfrm>
    </dsp:sp>
    <dsp:sp modelId="{8E9630B9-8017-4AA7-9B3C-8E665921608C}">
      <dsp:nvSpPr>
        <dsp:cNvPr id="0" name=""/>
        <dsp:cNvSpPr/>
      </dsp:nvSpPr>
      <dsp:spPr>
        <a:xfrm>
          <a:off x="53723" y="2642117"/>
          <a:ext cx="2461264" cy="1969011"/>
        </a:xfrm>
        <a:prstGeom prst="rect">
          <a:avLst/>
        </a:prstGeom>
        <a:blipFill>
          <a:blip xmlns:r="http://schemas.openxmlformats.org/officeDocument/2006/relationships" r:embed="rId4" cstate="print">
            <a:extLst/>
          </a:blip>
          <a:srcRect/>
          <a:stretch>
            <a:fillRect l="-7000" r="-7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B8D7B0-3256-4502-8EEF-5243EA112C6E}">
      <dsp:nvSpPr>
        <dsp:cNvPr id="0" name=""/>
        <dsp:cNvSpPr/>
      </dsp:nvSpPr>
      <dsp:spPr>
        <a:xfrm>
          <a:off x="0" y="4519124"/>
          <a:ext cx="2719756" cy="45526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200" b="0" i="0" kern="1200" dirty="0" smtClean="0"/>
            <a:t>ΔΠΜΣ </a:t>
          </a:r>
          <a:r>
            <a:rPr lang="el-GR" sz="1200" b="1" i="0" kern="1200" dirty="0" smtClean="0"/>
            <a:t>Οργάνωση και Διοίκηση για Μηχανικούς</a:t>
          </a:r>
          <a:endParaRPr lang="el-GR" sz="1200" b="1" kern="1200" dirty="0"/>
        </a:p>
      </dsp:txBody>
      <dsp:txXfrm>
        <a:off x="0" y="4519124"/>
        <a:ext cx="2719756" cy="455268"/>
      </dsp:txXfrm>
    </dsp:sp>
    <dsp:sp modelId="{74D32980-512F-4646-B444-44C6ADB984B3}">
      <dsp:nvSpPr>
        <dsp:cNvPr id="0" name=""/>
        <dsp:cNvSpPr/>
      </dsp:nvSpPr>
      <dsp:spPr>
        <a:xfrm>
          <a:off x="3288495" y="2806479"/>
          <a:ext cx="2294883" cy="1741649"/>
        </a:xfrm>
        <a:prstGeom prst="rect">
          <a:avLst/>
        </a:prstGeom>
        <a:blipFill>
          <a:blip xmlns:r="http://schemas.openxmlformats.org/officeDocument/2006/relationships" r:embed="rId5">
            <a:extLst/>
          </a:blip>
          <a:srcRect/>
          <a:stretch>
            <a:fillRect l="-30000" r="-30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FE5F5B-F9A9-4F94-B97A-D49BAEA176AB}">
      <dsp:nvSpPr>
        <dsp:cNvPr id="0" name=""/>
        <dsp:cNvSpPr/>
      </dsp:nvSpPr>
      <dsp:spPr>
        <a:xfrm>
          <a:off x="3341010" y="4556379"/>
          <a:ext cx="2190525" cy="39693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200" b="0" i="0" kern="1200" dirty="0" smtClean="0">
              <a:effectLst/>
            </a:rPr>
            <a:t>ΠΜΣ </a:t>
          </a:r>
          <a:r>
            <a:rPr lang="el-GR" sz="1200" b="1" i="0" kern="1200" dirty="0" smtClean="0">
              <a:effectLst/>
            </a:rPr>
            <a:t>Λογιστική και Ελεγκτική</a:t>
          </a:r>
          <a:endParaRPr lang="el-GR" sz="1200" b="1" kern="1200" dirty="0">
            <a:effectLst/>
          </a:endParaRPr>
        </a:p>
      </dsp:txBody>
      <dsp:txXfrm>
        <a:off x="3341010" y="4556379"/>
        <a:ext cx="2190525" cy="396932"/>
      </dsp:txXfrm>
    </dsp:sp>
    <dsp:sp modelId="{A01308B2-7078-4B95-8597-A13D1866340D}">
      <dsp:nvSpPr>
        <dsp:cNvPr id="0" name=""/>
        <dsp:cNvSpPr/>
      </dsp:nvSpPr>
      <dsp:spPr>
        <a:xfrm>
          <a:off x="6176567" y="0"/>
          <a:ext cx="2549771" cy="2253041"/>
        </a:xfrm>
        <a:prstGeom prst="rect">
          <a:avLst/>
        </a:prstGeom>
        <a:blipFill>
          <a:blip xmlns:r="http://schemas.openxmlformats.org/officeDocument/2006/relationships" r:embed="rId6">
            <a:extLst/>
          </a:blip>
          <a:srcRect/>
          <a:stretch>
            <a:fillRect l="-10000" r="-10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BB45E8-68E0-477D-848F-C0C67A3F39B1}">
      <dsp:nvSpPr>
        <dsp:cNvPr id="0" name=""/>
        <dsp:cNvSpPr/>
      </dsp:nvSpPr>
      <dsp:spPr>
        <a:xfrm>
          <a:off x="6409861" y="2207064"/>
          <a:ext cx="2190525" cy="37174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200" b="0" i="0" kern="1200" dirty="0" smtClean="0">
              <a:effectLst/>
            </a:rPr>
            <a:t>ΔΠΜΣ </a:t>
          </a:r>
          <a:r>
            <a:rPr lang="el-GR" sz="1200" b="1" i="0" kern="1200" dirty="0" smtClean="0">
              <a:effectLst/>
            </a:rPr>
            <a:t>Ενεργειακά Συστήματα</a:t>
          </a:r>
          <a:endParaRPr lang="el-GR" sz="1200" b="1" kern="1200" dirty="0">
            <a:effectLst/>
          </a:endParaRPr>
        </a:p>
      </dsp:txBody>
      <dsp:txXfrm>
        <a:off x="6409861" y="2207064"/>
        <a:ext cx="2190525" cy="3717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37F026-E258-490F-A4CC-A707162C7F8D}">
      <dsp:nvSpPr>
        <dsp:cNvPr id="0" name=""/>
        <dsp:cNvSpPr/>
      </dsp:nvSpPr>
      <dsp:spPr>
        <a:xfrm>
          <a:off x="289457" y="351748"/>
          <a:ext cx="2308023" cy="1762285"/>
        </a:xfrm>
        <a:prstGeom prst="rect">
          <a:avLst/>
        </a:prstGeom>
        <a:blipFill>
          <a:blip xmlns:r="http://schemas.openxmlformats.org/officeDocument/2006/relationships" r:embed="rId1">
            <a:extLst/>
          </a:blip>
          <a:srcRect/>
          <a:stretch>
            <a:fillRect t="-1000" b="-1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382485-EB61-4C7C-BEC4-0E977F526069}">
      <dsp:nvSpPr>
        <dsp:cNvPr id="0" name=""/>
        <dsp:cNvSpPr/>
      </dsp:nvSpPr>
      <dsp:spPr>
        <a:xfrm>
          <a:off x="309240" y="2197903"/>
          <a:ext cx="2252781" cy="7536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400" b="0" i="0" kern="1200" dirty="0" smtClean="0">
              <a:effectLst/>
            </a:rPr>
            <a:t>ΠΜΣ </a:t>
          </a:r>
          <a:r>
            <a:rPr lang="el-GR" sz="1400" b="1" i="0" kern="1200" dirty="0" err="1" smtClean="0">
              <a:effectLst/>
            </a:rPr>
            <a:t>Γεωπεριβαλλοντικοί</a:t>
          </a:r>
          <a:r>
            <a:rPr lang="el-GR" sz="1400" b="1" i="0" kern="1200" dirty="0" smtClean="0">
              <a:effectLst/>
            </a:rPr>
            <a:t> Πόροι και Κίνδυνοι</a:t>
          </a:r>
          <a:endParaRPr lang="el-GR" sz="1400" b="1" kern="1200" dirty="0">
            <a:effectLst/>
          </a:endParaRPr>
        </a:p>
      </dsp:txBody>
      <dsp:txXfrm>
        <a:off x="309240" y="2197903"/>
        <a:ext cx="2252781" cy="753637"/>
      </dsp:txXfrm>
    </dsp:sp>
    <dsp:sp modelId="{E575E38D-FAF0-4E92-AF45-2B1392638788}">
      <dsp:nvSpPr>
        <dsp:cNvPr id="0" name=""/>
        <dsp:cNvSpPr/>
      </dsp:nvSpPr>
      <dsp:spPr>
        <a:xfrm>
          <a:off x="3048590" y="2347927"/>
          <a:ext cx="2782742" cy="1883158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0A0499-9367-4D1C-89AB-6FC7BA4D0CAE}">
      <dsp:nvSpPr>
        <dsp:cNvPr id="0" name=""/>
        <dsp:cNvSpPr/>
      </dsp:nvSpPr>
      <dsp:spPr>
        <a:xfrm>
          <a:off x="3134668" y="4241137"/>
          <a:ext cx="2642326" cy="775251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400" b="0" i="0" kern="1200" dirty="0" smtClean="0">
              <a:effectLst/>
            </a:rPr>
            <a:t>ΠΜΣ </a:t>
          </a:r>
          <a:r>
            <a:rPr lang="el-GR" sz="1400" b="1" i="0" kern="1200" dirty="0" smtClean="0">
              <a:effectLst/>
            </a:rPr>
            <a:t>Ηλεκτρονικά Συστήματα Τηλεπικοινωνιών &amp; Αυτοματισμών</a:t>
          </a:r>
          <a:endParaRPr lang="el-GR" sz="1400" b="0" kern="1200" dirty="0">
            <a:effectLst/>
          </a:endParaRPr>
        </a:p>
      </dsp:txBody>
      <dsp:txXfrm>
        <a:off x="3134668" y="4241137"/>
        <a:ext cx="2642326" cy="775251"/>
      </dsp:txXfrm>
    </dsp:sp>
    <dsp:sp modelId="{77F6DC8D-C2F7-4488-88CB-47AC3F7AD03A}">
      <dsp:nvSpPr>
        <dsp:cNvPr id="0" name=""/>
        <dsp:cNvSpPr/>
      </dsp:nvSpPr>
      <dsp:spPr>
        <a:xfrm>
          <a:off x="6224374" y="153172"/>
          <a:ext cx="2433093" cy="2061382"/>
        </a:xfrm>
        <a:prstGeom prst="rect">
          <a:avLst/>
        </a:prstGeom>
        <a:blipFill>
          <a:blip xmlns:r="http://schemas.openxmlformats.org/officeDocument/2006/relationships" r:embed="rId3">
            <a:extLst/>
          </a:blip>
          <a:srcRect/>
          <a:stretch>
            <a:fillRect l="-3000" r="-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D48C9A-7AF5-4702-AD4A-7B84144F3F1B}">
      <dsp:nvSpPr>
        <dsp:cNvPr id="0" name=""/>
        <dsp:cNvSpPr/>
      </dsp:nvSpPr>
      <dsp:spPr>
        <a:xfrm>
          <a:off x="6397691" y="2150631"/>
          <a:ext cx="2218454" cy="71828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400" b="0" i="0" kern="1200" dirty="0" smtClean="0">
              <a:effectLst/>
            </a:rPr>
            <a:t>ΠΜΣ </a:t>
          </a:r>
          <a:r>
            <a:rPr lang="el-GR" sz="1400" b="1" i="0" kern="1200" dirty="0" smtClean="0">
              <a:effectLst/>
            </a:rPr>
            <a:t>Φυσική Πλάσματος &amp; Εφαρμογές</a:t>
          </a:r>
          <a:endParaRPr lang="el-GR" sz="1400" b="0" kern="1200" dirty="0">
            <a:effectLst/>
          </a:endParaRPr>
        </a:p>
      </dsp:txBody>
      <dsp:txXfrm>
        <a:off x="6397691" y="2150631"/>
        <a:ext cx="2218454" cy="71828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C1B5F4-5EA9-4B5E-A5DC-68F31E4FB907}">
      <dsp:nvSpPr>
        <dsp:cNvPr id="0" name=""/>
        <dsp:cNvSpPr/>
      </dsp:nvSpPr>
      <dsp:spPr>
        <a:xfrm>
          <a:off x="179317" y="488051"/>
          <a:ext cx="4206999" cy="131468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0482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600" kern="1200" dirty="0" smtClean="0"/>
            <a:t>Δομή Απασχόλησης και Σταδιοδρομίας </a:t>
          </a:r>
          <a:r>
            <a:rPr lang="el-GR" sz="2000" b="1" kern="1200" dirty="0" smtClean="0">
              <a:hlinkClick xmlns:r="http://schemas.openxmlformats.org/officeDocument/2006/relationships" r:id="rId1" action="ppaction://hlinkfile"/>
            </a:rPr>
            <a:t>(ΔΑΣΤΑ) </a:t>
          </a:r>
          <a:endParaRPr lang="en-US" sz="2000" b="1" kern="1200" dirty="0"/>
        </a:p>
      </dsp:txBody>
      <dsp:txXfrm>
        <a:off x="179317" y="488051"/>
        <a:ext cx="4206999" cy="1314687"/>
      </dsp:txXfrm>
    </dsp:sp>
    <dsp:sp modelId="{55FA0EF5-EA34-4624-939D-6DA803562619}">
      <dsp:nvSpPr>
        <dsp:cNvPr id="0" name=""/>
        <dsp:cNvSpPr/>
      </dsp:nvSpPr>
      <dsp:spPr>
        <a:xfrm>
          <a:off x="4026" y="298152"/>
          <a:ext cx="920281" cy="1380421"/>
        </a:xfrm>
        <a:prstGeom prst="rect">
          <a:avLst/>
        </a:prstGeom>
        <a:blipFill>
          <a:blip xmlns:r="http://schemas.openxmlformats.org/officeDocument/2006/relationships" r:embed="rId2">
            <a:extLst/>
          </a:blip>
          <a:srcRect/>
          <a:stretch>
            <a:fillRect l="-8000" r="-8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BBB425-0243-48B0-BF7F-FD681956B137}">
      <dsp:nvSpPr>
        <dsp:cNvPr id="0" name=""/>
        <dsp:cNvSpPr/>
      </dsp:nvSpPr>
      <dsp:spPr>
        <a:xfrm>
          <a:off x="4897221" y="488051"/>
          <a:ext cx="4064719" cy="131468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0482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800" kern="1200" dirty="0" smtClean="0"/>
            <a:t>Γραφείο Διασύνδεσης </a:t>
          </a:r>
          <a:r>
            <a:rPr lang="en-US" sz="2000" b="1" kern="1200" dirty="0" smtClean="0">
              <a:hlinkClick xmlns:r="http://schemas.openxmlformats.org/officeDocument/2006/relationships" r:id="rId3"/>
            </a:rPr>
            <a:t>(</a:t>
          </a:r>
          <a:r>
            <a:rPr lang="el-GR" sz="2000" b="1" kern="1200" dirty="0" smtClean="0">
              <a:hlinkClick xmlns:r="http://schemas.openxmlformats.org/officeDocument/2006/relationships" r:id="rId3"/>
            </a:rPr>
            <a:t>ΓΔ) </a:t>
          </a:r>
          <a:endParaRPr lang="el-GR" sz="2000" b="1" kern="1200" dirty="0"/>
        </a:p>
      </dsp:txBody>
      <dsp:txXfrm>
        <a:off x="4897221" y="488051"/>
        <a:ext cx="4064719" cy="1314687"/>
      </dsp:txXfrm>
    </dsp:sp>
    <dsp:sp modelId="{D9A49043-4F57-47F3-93C2-F0385D559D7F}">
      <dsp:nvSpPr>
        <dsp:cNvPr id="0" name=""/>
        <dsp:cNvSpPr/>
      </dsp:nvSpPr>
      <dsp:spPr>
        <a:xfrm>
          <a:off x="4650789" y="298152"/>
          <a:ext cx="920281" cy="1380421"/>
        </a:xfrm>
        <a:prstGeom prst="rect">
          <a:avLst/>
        </a:prstGeom>
        <a:blipFill>
          <a:blip xmlns:r="http://schemas.openxmlformats.org/officeDocument/2006/relationships" r:embed="rId4">
            <a:extLst/>
          </a:blip>
          <a:srcRect/>
          <a:stretch>
            <a:fillRect l="-47000" r="-47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01933C-A4D2-4FB8-BFCD-A08318DBB651}">
      <dsp:nvSpPr>
        <dsp:cNvPr id="0" name=""/>
        <dsp:cNvSpPr/>
      </dsp:nvSpPr>
      <dsp:spPr>
        <a:xfrm>
          <a:off x="130309" y="2729250"/>
          <a:ext cx="4206999" cy="131468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0482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600" kern="1200" dirty="0" smtClean="0"/>
            <a:t>Γραφείο Πρακτικής Άσκησης </a:t>
          </a:r>
          <a:r>
            <a:rPr lang="el-GR" sz="2000" b="1" kern="1200" dirty="0" smtClean="0">
              <a:hlinkClick xmlns:r="http://schemas.openxmlformats.org/officeDocument/2006/relationships" r:id="rId5" action="ppaction://hlinkfile"/>
            </a:rPr>
            <a:t>(ΠΑ)</a:t>
          </a:r>
          <a:endParaRPr lang="el-GR" sz="2000" b="1" kern="1200" dirty="0"/>
        </a:p>
      </dsp:txBody>
      <dsp:txXfrm>
        <a:off x="130309" y="2729250"/>
        <a:ext cx="4206999" cy="1314687"/>
      </dsp:txXfrm>
    </dsp:sp>
    <dsp:sp modelId="{E27CAAB5-B72E-4E4A-BE88-EEADEBAE61AF}">
      <dsp:nvSpPr>
        <dsp:cNvPr id="0" name=""/>
        <dsp:cNvSpPr/>
      </dsp:nvSpPr>
      <dsp:spPr>
        <a:xfrm>
          <a:off x="0" y="2539352"/>
          <a:ext cx="920281" cy="1380421"/>
        </a:xfrm>
        <a:prstGeom prst="rect">
          <a:avLst/>
        </a:prstGeom>
        <a:blipFill>
          <a:blip xmlns:r="http://schemas.openxmlformats.org/officeDocument/2006/relationships" r:embed="rId6">
            <a:extLst/>
          </a:blip>
          <a:srcRect/>
          <a:stretch>
            <a:fillRect l="-8000" r="-8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1531D4-D4C5-433F-BB7D-B27B996A1B39}">
      <dsp:nvSpPr>
        <dsp:cNvPr id="0" name=""/>
        <dsp:cNvSpPr/>
      </dsp:nvSpPr>
      <dsp:spPr>
        <a:xfrm>
          <a:off x="4612657" y="2664908"/>
          <a:ext cx="4206999" cy="131468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0482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600" kern="1200" dirty="0" smtClean="0"/>
            <a:t>Μονάδα Καινοτομίας &amp;Επιχειρηματικότητας</a:t>
          </a:r>
          <a:br>
            <a:rPr lang="el-GR" sz="2600" kern="1200" dirty="0" smtClean="0"/>
          </a:br>
          <a:r>
            <a:rPr lang="el-GR" sz="2000" b="1" kern="1200" dirty="0" smtClean="0">
              <a:hlinkClick xmlns:r="http://schemas.openxmlformats.org/officeDocument/2006/relationships" r:id="rId7" action="ppaction://hlinkfile"/>
            </a:rPr>
            <a:t>(ΜΟΚΕ)   </a:t>
          </a:r>
          <a:endParaRPr lang="el-GR" sz="2000" b="1" kern="1200" dirty="0"/>
        </a:p>
      </dsp:txBody>
      <dsp:txXfrm>
        <a:off x="4612657" y="2664908"/>
        <a:ext cx="4206999" cy="1314687"/>
      </dsp:txXfrm>
    </dsp:sp>
    <dsp:sp modelId="{A84AC4F0-3A00-4770-BFAF-B171004BA396}">
      <dsp:nvSpPr>
        <dsp:cNvPr id="0" name=""/>
        <dsp:cNvSpPr/>
      </dsp:nvSpPr>
      <dsp:spPr>
        <a:xfrm>
          <a:off x="4484021" y="2475013"/>
          <a:ext cx="920281" cy="1380421"/>
        </a:xfrm>
        <a:prstGeom prst="rect">
          <a:avLst/>
        </a:prstGeom>
        <a:blipFill>
          <a:blip xmlns:r="http://schemas.openxmlformats.org/officeDocument/2006/relationships" r:embed="rId8">
            <a:extLst/>
          </a:blip>
          <a:srcRect/>
          <a:stretch>
            <a:fillRect l="-4000" r="-4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C7E80C-273D-442C-BDA6-DC203FA87662}">
      <dsp:nvSpPr>
        <dsp:cNvPr id="0" name=""/>
        <dsp:cNvSpPr/>
      </dsp:nvSpPr>
      <dsp:spPr>
        <a:xfrm>
          <a:off x="3481118" y="2766880"/>
          <a:ext cx="628027" cy="314013"/>
        </a:xfrm>
        <a:prstGeom prst="roundRect">
          <a:avLst>
            <a:gd name="adj" fmla="val 10000"/>
          </a:avLst>
        </a:prstGeom>
        <a:noFill/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1700" kern="1200" dirty="0"/>
        </a:p>
      </dsp:txBody>
      <dsp:txXfrm>
        <a:off x="3490315" y="2776077"/>
        <a:ext cx="609633" cy="295619"/>
      </dsp:txXfrm>
    </dsp:sp>
    <dsp:sp modelId="{5E13621F-7E2E-40C6-979A-A25DD988315F}">
      <dsp:nvSpPr>
        <dsp:cNvPr id="0" name=""/>
        <dsp:cNvSpPr/>
      </dsp:nvSpPr>
      <dsp:spPr>
        <a:xfrm>
          <a:off x="1277407" y="3080894"/>
          <a:ext cx="2266513" cy="899694"/>
        </a:xfrm>
        <a:custGeom>
          <a:avLst/>
          <a:gdLst/>
          <a:ahLst/>
          <a:cxnLst/>
          <a:rect l="0" t="0" r="0" b="0"/>
          <a:pathLst>
            <a:path>
              <a:moveTo>
                <a:pt x="2266513" y="0"/>
              </a:moveTo>
              <a:lnTo>
                <a:pt x="0" y="899694"/>
              </a:lnTo>
            </a:path>
          </a:pathLst>
        </a:custGeom>
        <a:noFill/>
        <a:ln w="15875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B029B4-46B1-4E7F-B7E9-6FD7662503B9}">
      <dsp:nvSpPr>
        <dsp:cNvPr id="0" name=""/>
        <dsp:cNvSpPr/>
      </dsp:nvSpPr>
      <dsp:spPr>
        <a:xfrm>
          <a:off x="1277407" y="2445807"/>
          <a:ext cx="2225394" cy="3069561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200" b="1" i="0" u="sng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Υπηρεσίες του ΤΕΙ Κρήτης</a:t>
          </a:r>
          <a:endParaRPr lang="el-GR" sz="1200" b="1" i="0" u="sng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200" b="0" i="0" kern="1200" dirty="0" err="1" smtClean="0"/>
            <a:t>Yπηρεσία</a:t>
          </a:r>
          <a:r>
            <a:rPr lang="el-GR" sz="1200" b="0" i="0" kern="1200" dirty="0" smtClean="0"/>
            <a:t> ηλεκτρονικού ταχυδρομείου για τους φοιτητές του ΤΕΙ</a:t>
          </a:r>
          <a:endParaRPr lang="el-G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b="0" i="0" kern="1200" dirty="0" smtClean="0"/>
            <a:t>O</a:t>
          </a:r>
          <a:r>
            <a:rPr lang="el-GR" sz="1200" b="0" i="0" kern="1200" dirty="0" err="1" smtClean="0"/>
            <a:t>nline</a:t>
          </a:r>
          <a:r>
            <a:rPr lang="el-GR" sz="1200" b="0" i="0" kern="1200" dirty="0" smtClean="0"/>
            <a:t> υπηρεσία εγγραφών και δηλώσεων μαθημάτων</a:t>
          </a:r>
          <a:endParaRPr lang="el-G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200" kern="1200" dirty="0" smtClean="0"/>
            <a:t>Υπηρεσίες από το κέντρο δικτύων (</a:t>
          </a:r>
          <a:r>
            <a:rPr lang="el-GR" sz="1200" kern="1200" dirty="0" err="1" smtClean="0"/>
            <a:t>upload</a:t>
          </a:r>
          <a:r>
            <a:rPr lang="el-GR" sz="1200" kern="1200" dirty="0" smtClean="0"/>
            <a:t>, VPN και άλλες)</a:t>
          </a:r>
          <a:endParaRPr lang="el-G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200" b="0" i="0" kern="1200" dirty="0" smtClean="0"/>
            <a:t>Ασύρματη πρόσβαση στο </a:t>
          </a:r>
          <a:r>
            <a:rPr lang="el-GR" sz="1200" b="0" i="0" kern="1200" dirty="0" err="1" smtClean="0"/>
            <a:t>EduRoam</a:t>
          </a:r>
          <a:r>
            <a:rPr lang="el-GR" sz="1200" b="0" i="0" kern="1200" dirty="0" smtClean="0"/>
            <a:t> (παγκόσμια υπηρεσία </a:t>
          </a:r>
          <a:r>
            <a:rPr lang="el-GR" sz="1200" b="0" i="0" kern="1200" dirty="0" err="1" smtClean="0"/>
            <a:t>περιαγωγής</a:t>
          </a:r>
          <a:r>
            <a:rPr lang="el-GR" sz="1200" b="0" i="0" kern="1200" dirty="0" smtClean="0"/>
            <a:t>)</a:t>
          </a:r>
          <a:endParaRPr lang="el-G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200" b="0" i="0" kern="1200" dirty="0" smtClean="0"/>
            <a:t>Αναζήτηση θέσεων Πρακτικής Άσκησης </a:t>
          </a:r>
          <a:endParaRPr lang="el-G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200" kern="1200" dirty="0" smtClean="0"/>
            <a:t>Υπηρεσία προσωπικού </a:t>
          </a:r>
          <a:r>
            <a:rPr lang="el-GR" sz="1200" kern="1200" dirty="0" err="1" smtClean="0"/>
            <a:t>ιστολογίου</a:t>
          </a:r>
          <a:r>
            <a:rPr lang="el-GR" sz="1200" kern="1200" dirty="0" smtClean="0"/>
            <a:t> (</a:t>
          </a:r>
          <a:r>
            <a:rPr lang="el-GR" sz="1200" kern="1200" dirty="0" err="1" smtClean="0"/>
            <a:t>blog</a:t>
          </a:r>
          <a:r>
            <a:rPr lang="el-GR" sz="1200" kern="1200" dirty="0" smtClean="0"/>
            <a:t>) για όλους τους σπουδαστές </a:t>
          </a:r>
          <a:endParaRPr lang="el-G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200" kern="1200" dirty="0" smtClean="0"/>
            <a:t>Περιοχές συζητήσεων (</a:t>
          </a:r>
          <a:r>
            <a:rPr lang="el-GR" sz="1200" kern="1200" dirty="0" err="1" smtClean="0"/>
            <a:t>forums</a:t>
          </a:r>
          <a:r>
            <a:rPr lang="el-GR" sz="1200" kern="1200" dirty="0" smtClean="0"/>
            <a:t>) για ανταλλαγή απόψεων</a:t>
          </a:r>
          <a:endParaRPr lang="el-G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200" b="0" i="0" kern="1200" dirty="0" smtClean="0"/>
            <a:t>Πρόσβαση στις ηλεκτρονικές υπηρεσίες βιβλιοθήκης του ΤΕΙ Κρήτης</a:t>
          </a:r>
          <a:endParaRPr lang="el-G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200" kern="1200" dirty="0" smtClean="0"/>
            <a:t>Ανακοινώσεις για φοιτητές </a:t>
          </a:r>
          <a:endParaRPr lang="el-G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200" kern="1200" dirty="0" smtClean="0"/>
            <a:t>Ηλεκτρονικό Ημερολόγιο</a:t>
          </a:r>
          <a:endParaRPr lang="el-GR" sz="1200" kern="1200" dirty="0"/>
        </a:p>
      </dsp:txBody>
      <dsp:txXfrm>
        <a:off x="1342587" y="2510987"/>
        <a:ext cx="2095034" cy="2939201"/>
      </dsp:txXfrm>
    </dsp:sp>
    <dsp:sp modelId="{479D094D-FBA0-4CE4-8367-9F9793179AD0}">
      <dsp:nvSpPr>
        <dsp:cNvPr id="0" name=""/>
        <dsp:cNvSpPr/>
      </dsp:nvSpPr>
      <dsp:spPr>
        <a:xfrm>
          <a:off x="3543921" y="3080894"/>
          <a:ext cx="309144" cy="5442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4223"/>
              </a:lnTo>
              <a:lnTo>
                <a:pt x="309144" y="544223"/>
              </a:lnTo>
            </a:path>
          </a:pathLst>
        </a:custGeom>
        <a:noFill/>
        <a:ln w="15875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FB116F-E030-4FD7-AF3E-075AFEA08F1F}">
      <dsp:nvSpPr>
        <dsp:cNvPr id="0" name=""/>
        <dsp:cNvSpPr/>
      </dsp:nvSpPr>
      <dsp:spPr>
        <a:xfrm>
          <a:off x="3853065" y="2426040"/>
          <a:ext cx="2402568" cy="2398156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200" b="1" i="0" u="sng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Υπηρεσίες τρίτων</a:t>
          </a:r>
          <a:endParaRPr lang="el-GR" sz="1200" b="1" i="0" u="sng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200" kern="1200" dirty="0" smtClean="0"/>
            <a:t>Απόκτηση Φοιτητικής ταυτότητας (πάσο)</a:t>
          </a:r>
          <a:endParaRPr lang="el-G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200" kern="1200" dirty="0" smtClean="0"/>
            <a:t>ΕΥΔΟΞΟΣ: Συγγράμματα για τους φοιτητές των ΑΕΙ της χώρας</a:t>
          </a:r>
          <a:endParaRPr lang="el-G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200" kern="1200" dirty="0" smtClean="0"/>
            <a:t>ΠΙΘΟΣ: 50 GB χώρου στο σύννεφο </a:t>
          </a:r>
          <a:endParaRPr lang="el-G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200" kern="1200" dirty="0" smtClean="0"/>
            <a:t>Υπηρεσίες ασφάλειας και δημοσίου κλειδιού</a:t>
          </a:r>
          <a:endParaRPr lang="el-G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200" kern="1200" dirty="0" smtClean="0"/>
            <a:t>Πρόσβαση στην επιστημονική βάση </a:t>
          </a:r>
          <a:r>
            <a:rPr lang="el-GR" sz="1200" kern="1200" dirty="0" err="1" smtClean="0"/>
            <a:t>Scopus</a:t>
          </a:r>
          <a:endParaRPr lang="el-G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200" b="0" i="0" kern="1200" dirty="0" smtClean="0"/>
            <a:t>Ακαδημαϊκές άδειες χρήσης της Microsoft για το ΤΕΙ Κρήτης</a:t>
          </a:r>
          <a:endParaRPr lang="el-G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200" b="0" i="0" kern="1200" dirty="0" smtClean="0"/>
            <a:t>Λογισμικό της Microsoft για εκπαιδευτική χρήση</a:t>
          </a:r>
          <a:endParaRPr lang="el-G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200" kern="1200" dirty="0" smtClean="0"/>
            <a:t>Πρόσβαση σε περιεχόμενο της βάσης </a:t>
          </a:r>
          <a:r>
            <a:rPr lang="el-GR" sz="1200" kern="1200" dirty="0" err="1" smtClean="0"/>
            <a:t>Forrester</a:t>
          </a:r>
          <a:endParaRPr lang="el-G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200" b="0" i="0" kern="1200" dirty="0" smtClean="0"/>
            <a:t>Πρόσβαση σε περιεχόμενο από τη βάση </a:t>
          </a:r>
          <a:r>
            <a:rPr lang="el-GR" sz="1200" b="0" i="0" kern="1200" dirty="0" err="1" smtClean="0"/>
            <a:t>Science</a:t>
          </a:r>
          <a:r>
            <a:rPr lang="el-GR" sz="1200" b="0" i="0" kern="1200" dirty="0" smtClean="0"/>
            <a:t> </a:t>
          </a:r>
          <a:r>
            <a:rPr lang="el-GR" sz="1200" b="0" i="0" kern="1200" dirty="0" err="1" smtClean="0"/>
            <a:t>Direct</a:t>
          </a:r>
          <a:endParaRPr lang="el-G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200" kern="1200" dirty="0" smtClean="0"/>
            <a:t>Πρόσβαση στα Ανοικτά Ακαδημαϊκά Μαθήματα (εμπλουτίζονται διαρκώς)</a:t>
          </a:r>
          <a:endParaRPr lang="el-G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200" b="0" i="0" kern="1200" dirty="0" smtClean="0"/>
            <a:t>Αιτήσεις για το πρόγραμμα </a:t>
          </a:r>
          <a:r>
            <a:rPr lang="el-GR" sz="1200" b="0" i="0" kern="1200" dirty="0" err="1" smtClean="0"/>
            <a:t>Erasmus</a:t>
          </a:r>
          <a:r>
            <a:rPr lang="el-GR" sz="1200" b="0" i="0" kern="1200" dirty="0" smtClean="0"/>
            <a:t> - </a:t>
          </a:r>
          <a:r>
            <a:rPr lang="el-GR" sz="1200" b="0" i="0" kern="1200" dirty="0" err="1" smtClean="0"/>
            <a:t>Mundus</a:t>
          </a:r>
          <a:endParaRPr lang="el-G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l-GR" sz="1200" kern="1200" dirty="0"/>
        </a:p>
      </dsp:txBody>
      <dsp:txXfrm>
        <a:off x="3923305" y="2496280"/>
        <a:ext cx="2262088" cy="225767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8F4325-A9D7-4508-B956-805792BA84D6}">
      <dsp:nvSpPr>
        <dsp:cNvPr id="0" name=""/>
        <dsp:cNvSpPr/>
      </dsp:nvSpPr>
      <dsp:spPr>
        <a:xfrm>
          <a:off x="672" y="680598"/>
          <a:ext cx="1766760" cy="175725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Προπτυχιακές </a:t>
          </a:r>
          <a:r>
            <a:rPr lang="el-GR" sz="10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και</a:t>
          </a:r>
          <a:r>
            <a:rPr lang="el-GR" sz="1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Μεταπτυχιακές </a:t>
          </a:r>
          <a:r>
            <a:rPr lang="el-GR" sz="10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Σπουδές στην </a:t>
          </a:r>
          <a:r>
            <a:rPr lang="el-GR" sz="1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Τεχνολογία </a:t>
          </a:r>
          <a:r>
            <a:rPr lang="el-GR" sz="10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και τις </a:t>
          </a:r>
          <a:r>
            <a:rPr lang="el-GR" sz="1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Εφαρμοσμένες Επιστήμες</a:t>
          </a:r>
          <a:endParaRPr lang="el-GR" sz="1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59408" y="937942"/>
        <a:ext cx="1249288" cy="1242565"/>
      </dsp:txXfrm>
    </dsp:sp>
    <dsp:sp modelId="{FE83809B-A797-4992-8451-5A84C4D5A01C}">
      <dsp:nvSpPr>
        <dsp:cNvPr id="0" name=""/>
        <dsp:cNvSpPr/>
      </dsp:nvSpPr>
      <dsp:spPr>
        <a:xfrm>
          <a:off x="1887858" y="1181130"/>
          <a:ext cx="787181" cy="756188"/>
        </a:xfrm>
        <a:prstGeom prst="mathPlus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1200" kern="1200"/>
        </a:p>
      </dsp:txBody>
      <dsp:txXfrm>
        <a:off x="1992199" y="1470296"/>
        <a:ext cx="578499" cy="177856"/>
      </dsp:txXfrm>
    </dsp:sp>
    <dsp:sp modelId="{4A204E00-84EB-41D5-B737-6418A379FF31}">
      <dsp:nvSpPr>
        <dsp:cNvPr id="0" name=""/>
        <dsp:cNvSpPr/>
      </dsp:nvSpPr>
      <dsp:spPr>
        <a:xfrm>
          <a:off x="2795465" y="681087"/>
          <a:ext cx="1797905" cy="175627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Έρευνα και Ανάπτυξη </a:t>
          </a:r>
          <a:r>
            <a:rPr lang="en-US" sz="1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(E&amp;A), </a:t>
          </a:r>
          <a:r>
            <a:rPr lang="el-GR" sz="1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προώθηση της </a:t>
          </a:r>
          <a:r>
            <a:rPr lang="el-GR" sz="1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Καινοτομίας</a:t>
          </a:r>
          <a:r>
            <a:rPr lang="el-GR" sz="1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Έμφαση στην </a:t>
          </a:r>
          <a:r>
            <a:rPr lang="el-GR" sz="1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εφαρμοσμένη Ε&amp;Α.</a:t>
          </a:r>
          <a:endParaRPr lang="el-GR" sz="10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058762" y="938288"/>
        <a:ext cx="1271311" cy="1241873"/>
      </dsp:txXfrm>
    </dsp:sp>
    <dsp:sp modelId="{C7B285D1-1FCB-4C1E-AAAE-E5F0D1460CEE}">
      <dsp:nvSpPr>
        <dsp:cNvPr id="0" name=""/>
        <dsp:cNvSpPr/>
      </dsp:nvSpPr>
      <dsp:spPr>
        <a:xfrm>
          <a:off x="4713796" y="1179702"/>
          <a:ext cx="633620" cy="759044"/>
        </a:xfrm>
        <a:prstGeom prst="mathEqual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3100" kern="1200"/>
        </a:p>
      </dsp:txBody>
      <dsp:txXfrm>
        <a:off x="4797782" y="1336065"/>
        <a:ext cx="465648" cy="446318"/>
      </dsp:txXfrm>
    </dsp:sp>
    <dsp:sp modelId="{554DA749-228F-4B46-98D2-BAAAED5B0627}">
      <dsp:nvSpPr>
        <dsp:cNvPr id="0" name=""/>
        <dsp:cNvSpPr/>
      </dsp:nvSpPr>
      <dsp:spPr>
        <a:xfrm>
          <a:off x="5459604" y="359571"/>
          <a:ext cx="2191869" cy="228692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6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Η άμεση συμβολή στην </a:t>
          </a:r>
          <a:r>
            <a:rPr lang="el-GR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ανάπτυξη</a:t>
          </a:r>
          <a:r>
            <a:rPr lang="el-GR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της </a:t>
          </a:r>
          <a:r>
            <a:rPr lang="el-GR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οικονομίας</a:t>
          </a:r>
          <a:r>
            <a:rPr lang="el-GR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και της </a:t>
          </a:r>
          <a:r>
            <a:rPr lang="el-GR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κοινωνίας</a:t>
          </a:r>
          <a:r>
            <a:rPr lang="el-GR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της </a:t>
          </a:r>
          <a:r>
            <a:rPr lang="el-GR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Κρήτης</a:t>
          </a:r>
          <a:r>
            <a:rPr lang="el-GR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και</a:t>
          </a:r>
          <a:r>
            <a:rPr lang="en-US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l-GR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της χώρας </a:t>
          </a:r>
          <a:r>
            <a:rPr lang="el-GR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ευρύτερα</a:t>
          </a:r>
          <a:endParaRPr lang="el-GR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780596" y="694483"/>
        <a:ext cx="1549885" cy="161709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DBF7A7-AC5D-4181-996D-DAC946F922A3}">
      <dsp:nvSpPr>
        <dsp:cNvPr id="0" name=""/>
        <dsp:cNvSpPr/>
      </dsp:nvSpPr>
      <dsp:spPr>
        <a:xfrm>
          <a:off x="1032371" y="282830"/>
          <a:ext cx="3275436" cy="102357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301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Ενέργεια, Συμβατικές &amp; εναλλακτικές μορφές της, Αυτοματισμοί</a:t>
          </a:r>
          <a:endParaRPr lang="el-GR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32371" y="282830"/>
        <a:ext cx="3275436" cy="1023573"/>
      </dsp:txXfrm>
    </dsp:sp>
    <dsp:sp modelId="{AD05CFBA-FC57-4D8C-8FC5-C5AC7F1C2BAC}">
      <dsp:nvSpPr>
        <dsp:cNvPr id="0" name=""/>
        <dsp:cNvSpPr/>
      </dsp:nvSpPr>
      <dsp:spPr>
        <a:xfrm>
          <a:off x="895894" y="134980"/>
          <a:ext cx="716501" cy="1074752"/>
        </a:xfrm>
        <a:prstGeom prst="rect">
          <a:avLst/>
        </a:prstGeom>
        <a:blipFill>
          <a:blip xmlns:r="http://schemas.openxmlformats.org/officeDocument/2006/relationships" r:embed="rId1" cstate="print">
            <a:extLst/>
          </a:blip>
          <a:srcRect/>
          <a:stretch>
            <a:fillRect t="-3000" b="-3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E43707-E3D8-4B05-B61D-14F7A05CA895}">
      <dsp:nvSpPr>
        <dsp:cNvPr id="0" name=""/>
        <dsp:cNvSpPr/>
      </dsp:nvSpPr>
      <dsp:spPr>
        <a:xfrm>
          <a:off x="4651393" y="282830"/>
          <a:ext cx="3275436" cy="102357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301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6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Γραφένιο</a:t>
          </a:r>
          <a:r>
            <a:rPr lang="el-GR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και άλλα νέα υλικά</a:t>
          </a:r>
          <a:endParaRPr lang="en-US" sz="16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200" kern="1200" dirty="0" smtClean="0"/>
            <a:t>Ανάπτυξη εύκαμπτων οργανικών </a:t>
          </a:r>
          <a:r>
            <a:rPr lang="el-GR" sz="1200" kern="1200" dirty="0" err="1" smtClean="0"/>
            <a:t>φωτοβολταϊκών</a:t>
          </a:r>
          <a:r>
            <a:rPr lang="el-GR" sz="1200" kern="1200" dirty="0" smtClean="0"/>
            <a:t> διατάξεων βασισμένων σε παράγωγα του </a:t>
          </a:r>
          <a:r>
            <a:rPr lang="el-GR" sz="1200" kern="1200" dirty="0" err="1" smtClean="0"/>
            <a:t>γραφενίου</a:t>
          </a:r>
          <a:r>
            <a:rPr lang="el-GR" sz="1200" kern="1200" dirty="0" smtClean="0"/>
            <a:t> και μεταλλικά </a:t>
          </a:r>
          <a:r>
            <a:rPr lang="el-GR" sz="1200" kern="1200" dirty="0" err="1" smtClean="0"/>
            <a:t>νανοσωματίδια</a:t>
          </a:r>
          <a:r>
            <a:rPr lang="el-GR" sz="1200" kern="1200" dirty="0" smtClean="0"/>
            <a:t>. </a:t>
          </a:r>
          <a:endParaRPr lang="el-GR" sz="1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651393" y="282830"/>
        <a:ext cx="3275436" cy="1023573"/>
      </dsp:txXfrm>
    </dsp:sp>
    <dsp:sp modelId="{5251B4B1-DA94-4100-A256-0F30FF2C81E8}">
      <dsp:nvSpPr>
        <dsp:cNvPr id="0" name=""/>
        <dsp:cNvSpPr/>
      </dsp:nvSpPr>
      <dsp:spPr>
        <a:xfrm>
          <a:off x="4514916" y="134980"/>
          <a:ext cx="716501" cy="1074752"/>
        </a:xfrm>
        <a:prstGeom prst="rect">
          <a:avLst/>
        </a:prstGeom>
        <a:blipFill>
          <a:blip xmlns:r="http://schemas.openxmlformats.org/officeDocument/2006/relationships" r:embed="rId2" cstate="print">
            <a:extLst/>
          </a:blip>
          <a:srcRect/>
          <a:stretch>
            <a:fillRect l="-44000" r="-44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5BEACA-5DAF-4CCC-8830-83083E761C04}">
      <dsp:nvSpPr>
        <dsp:cNvPr id="0" name=""/>
        <dsp:cNvSpPr/>
      </dsp:nvSpPr>
      <dsp:spPr>
        <a:xfrm>
          <a:off x="921333" y="1522929"/>
          <a:ext cx="3423486" cy="112050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301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Πληροφορική, Πολυμέσα, Τηλεπικοινωνίες, Δίκτυα</a:t>
          </a:r>
          <a:endParaRPr lang="en-US" sz="16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200" kern="1200" dirty="0" smtClean="0"/>
            <a:t>Εφαρμογές σε υγεία, πολιτισμό, τουρισμό, μάθηση, πρωτογενή τομέα, μεταφορές.</a:t>
          </a:r>
          <a:endParaRPr lang="el-GR" sz="1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21333" y="1522929"/>
        <a:ext cx="3423486" cy="1120506"/>
      </dsp:txXfrm>
    </dsp:sp>
    <dsp:sp modelId="{6AAC5B66-D0EA-4B45-BF88-A1FCD6C58BAD}">
      <dsp:nvSpPr>
        <dsp:cNvPr id="0" name=""/>
        <dsp:cNvSpPr/>
      </dsp:nvSpPr>
      <dsp:spPr>
        <a:xfrm>
          <a:off x="858882" y="1423546"/>
          <a:ext cx="716501" cy="1074752"/>
        </a:xfrm>
        <a:prstGeom prst="rect">
          <a:avLst/>
        </a:prstGeom>
        <a:blipFill>
          <a:blip xmlns:r="http://schemas.openxmlformats.org/officeDocument/2006/relationships" r:embed="rId3" cstate="print">
            <a:extLst/>
          </a:blip>
          <a:srcRect/>
          <a:stretch>
            <a:fillRect l="-112000" r="-112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B11577-97EC-4666-9963-FEF0BEDA849E}">
      <dsp:nvSpPr>
        <dsp:cNvPr id="0" name=""/>
        <dsp:cNvSpPr/>
      </dsp:nvSpPr>
      <dsp:spPr>
        <a:xfrm>
          <a:off x="4688405" y="1595628"/>
          <a:ext cx="3275436" cy="102357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301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Διαχείριση φυσικών πόρων, Περιβάλλον</a:t>
          </a:r>
          <a:endParaRPr lang="el-GR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688405" y="1595628"/>
        <a:ext cx="3275436" cy="1023573"/>
      </dsp:txXfrm>
    </dsp:sp>
    <dsp:sp modelId="{551DCDBE-065F-4D63-9894-417B14DCDA79}">
      <dsp:nvSpPr>
        <dsp:cNvPr id="0" name=""/>
        <dsp:cNvSpPr/>
      </dsp:nvSpPr>
      <dsp:spPr>
        <a:xfrm>
          <a:off x="4551928" y="1447779"/>
          <a:ext cx="716501" cy="1074752"/>
        </a:xfrm>
        <a:prstGeom prst="rect">
          <a:avLst/>
        </a:prstGeom>
        <a:blipFill>
          <a:blip xmlns:r="http://schemas.openxmlformats.org/officeDocument/2006/relationships" r:embed="rId4">
            <a:extLst/>
          </a:blip>
          <a:srcRect/>
          <a:stretch>
            <a:fillRect l="-62000" r="-62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AE0AF9-F1A7-4FA1-838E-72949CCF8A66}">
      <dsp:nvSpPr>
        <dsp:cNvPr id="0" name=""/>
        <dsp:cNvSpPr/>
      </dsp:nvSpPr>
      <dsp:spPr>
        <a:xfrm>
          <a:off x="1032371" y="2908427"/>
          <a:ext cx="3275436" cy="102357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301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Ηλεκτρονική, Ρομποτική, </a:t>
          </a:r>
          <a:r>
            <a:rPr 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Laser</a:t>
          </a:r>
          <a:r>
            <a:rPr lang="el-GR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Καθαρή ενέργεια</a:t>
          </a:r>
          <a:endParaRPr lang="el-GR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32371" y="2908427"/>
        <a:ext cx="3275436" cy="1023573"/>
      </dsp:txXfrm>
    </dsp:sp>
    <dsp:sp modelId="{4E6201CD-91BC-4E10-96C0-561D9C96FFC2}">
      <dsp:nvSpPr>
        <dsp:cNvPr id="0" name=""/>
        <dsp:cNvSpPr/>
      </dsp:nvSpPr>
      <dsp:spPr>
        <a:xfrm>
          <a:off x="895894" y="2760578"/>
          <a:ext cx="716501" cy="1074752"/>
        </a:xfrm>
        <a:prstGeom prst="rect">
          <a:avLst/>
        </a:prstGeom>
        <a:blipFill>
          <a:blip xmlns:r="http://schemas.openxmlformats.org/officeDocument/2006/relationships" r:embed="rId5" cstate="print">
            <a:extLst/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3FDB43-36D6-41B3-A1CE-2F47B03DF4A9}">
      <dsp:nvSpPr>
        <dsp:cNvPr id="0" name=""/>
        <dsp:cNvSpPr/>
      </dsp:nvSpPr>
      <dsp:spPr>
        <a:xfrm>
          <a:off x="4651393" y="2908427"/>
          <a:ext cx="3275436" cy="102357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301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Βιοτεχνολογία, Γενετικό υλικό για καλλιέργειες </a:t>
          </a:r>
          <a:endParaRPr lang="el-GR" sz="1600" kern="1200" dirty="0"/>
        </a:p>
      </dsp:txBody>
      <dsp:txXfrm>
        <a:off x="4651393" y="2908427"/>
        <a:ext cx="3275436" cy="1023573"/>
      </dsp:txXfrm>
    </dsp:sp>
    <dsp:sp modelId="{44FE514C-ABE0-4FA5-B71C-AE949D957059}">
      <dsp:nvSpPr>
        <dsp:cNvPr id="0" name=""/>
        <dsp:cNvSpPr/>
      </dsp:nvSpPr>
      <dsp:spPr>
        <a:xfrm>
          <a:off x="4514916" y="2760578"/>
          <a:ext cx="716501" cy="1074752"/>
        </a:xfrm>
        <a:prstGeom prst="rect">
          <a:avLst/>
        </a:prstGeom>
        <a:blipFill>
          <a:blip xmlns:r="http://schemas.openxmlformats.org/officeDocument/2006/relationships" r:embed="rId6" cstate="print">
            <a:extLst/>
          </a:blip>
          <a:srcRect/>
          <a:stretch>
            <a:fillRect l="-63000" r="-63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897307-D22F-4051-9821-CEEF8889A181}">
      <dsp:nvSpPr>
        <dsp:cNvPr id="0" name=""/>
        <dsp:cNvSpPr/>
      </dsp:nvSpPr>
      <dsp:spPr>
        <a:xfrm>
          <a:off x="2719994" y="4196993"/>
          <a:ext cx="3462627" cy="102357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301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Συμπεριφορά ατόμων σε εξαιρετικά χαμηλές θερμοκρασίες </a:t>
          </a:r>
          <a:r>
            <a:rPr lang="en-US" sz="1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l-GR" sz="15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Υπερ</a:t>
          </a:r>
          <a:r>
            <a:rPr lang="el-GR" sz="1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-ρευστότητα</a:t>
          </a:r>
          <a:r>
            <a:rPr lang="en-US" sz="1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l-GR" sz="15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Bose</a:t>
          </a:r>
          <a:r>
            <a:rPr lang="el-GR" sz="1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l-GR" sz="15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Einstein</a:t>
          </a:r>
          <a:r>
            <a:rPr lang="el-GR" sz="1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l-GR" sz="15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condensates</a:t>
          </a:r>
          <a:endParaRPr lang="el-GR" sz="1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19994" y="4196993"/>
        <a:ext cx="3462627" cy="1023573"/>
      </dsp:txXfrm>
    </dsp:sp>
    <dsp:sp modelId="{A3BC5EFD-9CB2-480D-9AD9-1E826B3BD31B}">
      <dsp:nvSpPr>
        <dsp:cNvPr id="0" name=""/>
        <dsp:cNvSpPr/>
      </dsp:nvSpPr>
      <dsp:spPr>
        <a:xfrm>
          <a:off x="2677114" y="4049144"/>
          <a:ext cx="716501" cy="1074752"/>
        </a:xfrm>
        <a:prstGeom prst="rect">
          <a:avLst/>
        </a:prstGeom>
        <a:blipFill>
          <a:blip xmlns:r="http://schemas.openxmlformats.org/officeDocument/2006/relationships" r:embed="rId7">
            <a:extLst/>
          </a:blip>
          <a:srcRect/>
          <a:stretch>
            <a:fillRect l="-83000" r="-83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2CE94E-ADAC-4381-A39F-CFFF4EAF7A1B}">
      <dsp:nvSpPr>
        <dsp:cNvPr id="0" name=""/>
        <dsp:cNvSpPr/>
      </dsp:nvSpPr>
      <dsp:spPr>
        <a:xfrm>
          <a:off x="168218" y="359052"/>
          <a:ext cx="3999708" cy="124990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6605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Γεωφυσική, Σεισμολογία, Γεωλογία</a:t>
          </a:r>
          <a:endParaRPr lang="el-GR" sz="1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68218" y="359052"/>
        <a:ext cx="3999708" cy="1249908"/>
      </dsp:txXfrm>
    </dsp:sp>
    <dsp:sp modelId="{344C05E8-2B0A-43B8-94C7-9C6A7A6BF745}">
      <dsp:nvSpPr>
        <dsp:cNvPr id="0" name=""/>
        <dsp:cNvSpPr/>
      </dsp:nvSpPr>
      <dsp:spPr>
        <a:xfrm>
          <a:off x="1563" y="178510"/>
          <a:ext cx="874936" cy="1312404"/>
        </a:xfrm>
        <a:prstGeom prst="rect">
          <a:avLst/>
        </a:prstGeom>
        <a:blipFill>
          <a:blip xmlns:r="http://schemas.openxmlformats.org/officeDocument/2006/relationships" r:embed="rId1" cstate="print">
            <a:extLst/>
          </a:blip>
          <a:srcRect/>
          <a:stretch>
            <a:fillRect l="-39000" r="-39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1BE544-A6AF-4D73-BAA2-59EB3F1CA307}">
      <dsp:nvSpPr>
        <dsp:cNvPr id="0" name=""/>
        <dsp:cNvSpPr/>
      </dsp:nvSpPr>
      <dsp:spPr>
        <a:xfrm>
          <a:off x="4574316" y="359052"/>
          <a:ext cx="3999708" cy="124990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6605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Φυτοπροστασία και </a:t>
          </a:r>
          <a:r>
            <a:rPr lang="el-GR" sz="19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οικοτοξικολογία</a:t>
          </a:r>
          <a:endParaRPr lang="el-GR" sz="1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574316" y="359052"/>
        <a:ext cx="3999708" cy="1249908"/>
      </dsp:txXfrm>
    </dsp:sp>
    <dsp:sp modelId="{A394B0F5-99D8-474F-9CF7-7BD1FF1AD09C}">
      <dsp:nvSpPr>
        <dsp:cNvPr id="0" name=""/>
        <dsp:cNvSpPr/>
      </dsp:nvSpPr>
      <dsp:spPr>
        <a:xfrm>
          <a:off x="4407662" y="178510"/>
          <a:ext cx="874936" cy="1312404"/>
        </a:xfrm>
        <a:prstGeom prst="rect">
          <a:avLst/>
        </a:prstGeom>
        <a:blipFill>
          <a:blip xmlns:r="http://schemas.openxmlformats.org/officeDocument/2006/relationships" r:embed="rId2" cstate="print">
            <a:extLst/>
          </a:blip>
          <a:srcRect/>
          <a:stretch>
            <a:fillRect l="-63000" r="-63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27397E-D1B2-4249-9FF5-D7AC166889EB}">
      <dsp:nvSpPr>
        <dsp:cNvPr id="0" name=""/>
        <dsp:cNvSpPr/>
      </dsp:nvSpPr>
      <dsp:spPr>
        <a:xfrm>
          <a:off x="168218" y="1932549"/>
          <a:ext cx="3999708" cy="124990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6605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Ανακύκλωση υλικών και οικονομία νερού</a:t>
          </a:r>
          <a:endParaRPr lang="el-GR" sz="1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68218" y="1932549"/>
        <a:ext cx="3999708" cy="1249908"/>
      </dsp:txXfrm>
    </dsp:sp>
    <dsp:sp modelId="{FE9F8571-4198-44F7-9E4B-B6FB2160866F}">
      <dsp:nvSpPr>
        <dsp:cNvPr id="0" name=""/>
        <dsp:cNvSpPr/>
      </dsp:nvSpPr>
      <dsp:spPr>
        <a:xfrm>
          <a:off x="1563" y="1752006"/>
          <a:ext cx="874936" cy="1312404"/>
        </a:xfrm>
        <a:prstGeom prst="rect">
          <a:avLst/>
        </a:prstGeom>
        <a:blipFill>
          <a:blip xmlns:r="http://schemas.openxmlformats.org/officeDocument/2006/relationships" r:embed="rId3">
            <a:extLst/>
          </a:blip>
          <a:srcRect/>
          <a:stretch>
            <a:fillRect t="-20000" b="-20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BF395B-8914-4A58-8F73-CD8B5E2F2BCD}">
      <dsp:nvSpPr>
        <dsp:cNvPr id="0" name=""/>
        <dsp:cNvSpPr/>
      </dsp:nvSpPr>
      <dsp:spPr>
        <a:xfrm>
          <a:off x="4574316" y="1932549"/>
          <a:ext cx="3999708" cy="124990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6605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Κοινωνική εργασία, Ανθρώπινη υγεία, Διατροφή</a:t>
          </a:r>
          <a:endParaRPr lang="el-GR" sz="1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574316" y="1932549"/>
        <a:ext cx="3999708" cy="1249908"/>
      </dsp:txXfrm>
    </dsp:sp>
    <dsp:sp modelId="{EA62F7D2-587F-48B2-A5D3-A575D1DC0886}">
      <dsp:nvSpPr>
        <dsp:cNvPr id="0" name=""/>
        <dsp:cNvSpPr/>
      </dsp:nvSpPr>
      <dsp:spPr>
        <a:xfrm>
          <a:off x="4407662" y="1752006"/>
          <a:ext cx="874936" cy="1312404"/>
        </a:xfrm>
        <a:prstGeom prst="rect">
          <a:avLst/>
        </a:prstGeom>
        <a:blipFill>
          <a:blip xmlns:r="http://schemas.openxmlformats.org/officeDocument/2006/relationships" r:embed="rId4" cstate="print">
            <a:extLst/>
          </a:blip>
          <a:srcRect/>
          <a:stretch>
            <a:fillRect l="-63000" r="-63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EF2F70-B432-45F5-A425-BD9F6BD374AD}">
      <dsp:nvSpPr>
        <dsp:cNvPr id="0" name=""/>
        <dsp:cNvSpPr/>
      </dsp:nvSpPr>
      <dsp:spPr>
        <a:xfrm>
          <a:off x="168218" y="3506045"/>
          <a:ext cx="3999708" cy="124990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6605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9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Φωτοβολταϊκά</a:t>
          </a:r>
          <a:r>
            <a:rPr lang="el-GR" sz="1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Αιολικά συστήματα, Δίκτυα και μονώσεις υψηλής τάσης</a:t>
          </a:r>
          <a:r>
            <a:rPr lang="el-GR" sz="1900" kern="1200" dirty="0" smtClean="0"/>
            <a:t>.</a:t>
          </a:r>
          <a:endParaRPr lang="el-GR" sz="1900" kern="1200" dirty="0"/>
        </a:p>
      </dsp:txBody>
      <dsp:txXfrm>
        <a:off x="168218" y="3506045"/>
        <a:ext cx="3999708" cy="1249908"/>
      </dsp:txXfrm>
    </dsp:sp>
    <dsp:sp modelId="{0624459A-BD4C-4C2F-9773-ABBF1DED638B}">
      <dsp:nvSpPr>
        <dsp:cNvPr id="0" name=""/>
        <dsp:cNvSpPr/>
      </dsp:nvSpPr>
      <dsp:spPr>
        <a:xfrm>
          <a:off x="1563" y="3325503"/>
          <a:ext cx="874936" cy="1312404"/>
        </a:xfrm>
        <a:prstGeom prst="rect">
          <a:avLst/>
        </a:prstGeom>
        <a:blipFill>
          <a:blip xmlns:r="http://schemas.openxmlformats.org/officeDocument/2006/relationships" r:embed="rId5" cstate="print">
            <a:extLst/>
          </a:blip>
          <a:srcRect/>
          <a:stretch>
            <a:fillRect l="-63000" r="-63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B8BF7C-BBC1-4CB6-95E5-B598FA21BA0D}">
      <dsp:nvSpPr>
        <dsp:cNvPr id="0" name=""/>
        <dsp:cNvSpPr/>
      </dsp:nvSpPr>
      <dsp:spPr>
        <a:xfrm>
          <a:off x="4574316" y="3506045"/>
          <a:ext cx="3999708" cy="124990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6605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9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Νανο</a:t>
          </a:r>
          <a:r>
            <a:rPr lang="el-GR" sz="1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-υλικά για </a:t>
          </a:r>
          <a:r>
            <a:rPr lang="el-GR" sz="1900" b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ενεργειακές και </a:t>
          </a:r>
          <a:r>
            <a:rPr lang="el-GR" sz="1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περιβαλλοντικές εφαρμογές και </a:t>
          </a:r>
          <a:r>
            <a:rPr lang="el-GR" sz="19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οπτοηλεκτρονική</a:t>
          </a:r>
          <a:endParaRPr lang="el-GR" sz="1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574316" y="3506045"/>
        <a:ext cx="3999708" cy="1249908"/>
      </dsp:txXfrm>
    </dsp:sp>
    <dsp:sp modelId="{820E875D-D1EC-4569-9035-15A9CDBB8B93}">
      <dsp:nvSpPr>
        <dsp:cNvPr id="0" name=""/>
        <dsp:cNvSpPr/>
      </dsp:nvSpPr>
      <dsp:spPr>
        <a:xfrm>
          <a:off x="4407662" y="3325503"/>
          <a:ext cx="874936" cy="1312404"/>
        </a:xfrm>
        <a:prstGeom prst="rect">
          <a:avLst/>
        </a:prstGeom>
        <a:blipFill>
          <a:blip xmlns:r="http://schemas.openxmlformats.org/officeDocument/2006/relationships" r:embed="rId6" cstate="print">
            <a:extLst/>
          </a:blip>
          <a:srcRect/>
          <a:stretch>
            <a:fillRect l="-58000" r="-58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0B1B22ED-502E-4084-8C74-C70918F4FC2D}" type="datetimeFigureOut">
              <a:rPr lang="el-GR"/>
              <a:pPr>
                <a:defRPr/>
              </a:pPr>
              <a:t>11/3/2017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71C1BDE-01DC-4ED5-B7BF-08C7B8E78B9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38456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E6902BC4-FE1B-4534-87EC-F70BF611F792}" type="datetimeFigureOut">
              <a:rPr lang="en-US"/>
              <a:pPr>
                <a:defRPr/>
              </a:pPr>
              <a:t>3/11/2017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6FA820C4-AFE2-46B9-9AA3-C9CCEF902B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7361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uropanostra.org/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europanostra.org/awards/167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Kathe bullet na ginei jexvristh diafaneia me titlo px </a:t>
            </a:r>
            <a:r>
              <a:rPr lang="el-GR" sz="900" smtClean="0"/>
              <a:t>κεντρική Βιβλιοθήκη του Τ.Ε.Ι. </a:t>
            </a:r>
            <a:r>
              <a:rPr lang="en-US" sz="900" smtClean="0"/>
              <a:t>Kai oli h diafaneia na einai mia h’ 2-3 eikones orees apo to antistixo thema edo apo ti bibliothiki</a:t>
            </a:r>
          </a:p>
          <a:p>
            <a:pPr>
              <a:spcBef>
                <a:spcPct val="0"/>
              </a:spcBef>
            </a:pPr>
            <a:r>
              <a:rPr lang="en-US" sz="900" smtClean="0"/>
              <a:t>Eikones tha breis eite apo to site tou kathe bullet eite apo to google images</a:t>
            </a:r>
            <a:endParaRPr lang="en-US" smtClean="0"/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A64E3D2-70ED-4490-B68E-945BF0D8FEBC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Θέση εικόνας διαφάνειας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1203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38C0A5E-CC9E-42FA-8436-3242F1720575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Θέση εικόνας διαφάνειας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Simulation Game: </a:t>
            </a:r>
            <a:r>
              <a:rPr lang="el-GR" smtClean="0"/>
              <a:t>"Joint Effort 2015 - Κοινή Προσπάθεια 2015“ : συνεργασία με 5 Πανεπιστήμια σε προσομοίωση συνεπειών φυσικών καταστροφών</a:t>
            </a:r>
            <a:endParaRPr lang="en-US" smtClean="0"/>
          </a:p>
          <a:p>
            <a:pPr>
              <a:spcBef>
                <a:spcPct val="0"/>
              </a:spcBef>
            </a:pPr>
            <a:r>
              <a:rPr lang="el-GR" smtClean="0"/>
              <a:t> </a:t>
            </a:r>
          </a:p>
        </p:txBody>
      </p:sp>
      <p:sp>
        <p:nvSpPr>
          <p:cNvPr id="56323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7A5D51F-881A-41AA-ADD8-1CBE2CFA0DD7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Θέση εικόνας διαφάνειας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Simulation Game: </a:t>
            </a:r>
            <a:r>
              <a:rPr lang="el-GR" smtClean="0"/>
              <a:t>"Joint Effort 2015 - Κοινή Προσπάθεια 2015“ : συνεργασία με 5 Πανεπιστήμια σε προσομοίωση συνεπειών φυσικών καταστροφών</a:t>
            </a:r>
            <a:endParaRPr lang="en-US" smtClean="0"/>
          </a:p>
          <a:p>
            <a:pPr>
              <a:spcBef>
                <a:spcPct val="0"/>
              </a:spcBef>
            </a:pPr>
            <a:r>
              <a:rPr lang="el-GR" smtClean="0"/>
              <a:t> </a:t>
            </a:r>
          </a:p>
        </p:txBody>
      </p:sp>
      <p:sp>
        <p:nvSpPr>
          <p:cNvPr id="56323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7A5D51F-881A-41AA-ADD8-1CBE2CFA0DD7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Θέση εικόνας διαφάνειας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l-GR" smtClean="0"/>
              <a:t>Κόκκινο χρώμα ΤΕΙ Κρήτης </a:t>
            </a:r>
          </a:p>
        </p:txBody>
      </p:sp>
      <p:sp>
        <p:nvSpPr>
          <p:cNvPr id="63491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AF79119-6591-4149-B8B8-F92586EE8D9D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Θέση εικόνας διαφάνειας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6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l-GR" smtClean="0"/>
              <a:t>Το ακαδημαϊκό έτος 2012-2013 το ΤΕΙ Κρήτης πέτυχε</a:t>
            </a:r>
            <a:r>
              <a:rPr lang="en-US" smtClean="0"/>
              <a:t>:</a:t>
            </a:r>
            <a:endParaRPr lang="el-GR" smtClean="0"/>
          </a:p>
          <a:p>
            <a:pPr>
              <a:spcBef>
                <a:spcPct val="0"/>
              </a:spcBef>
            </a:pPr>
            <a:r>
              <a:rPr lang="el-GR" smtClean="0"/>
              <a:t>την Απόκτηση Σήματος </a:t>
            </a:r>
            <a:r>
              <a:rPr lang="el-GR" b="1" smtClean="0"/>
              <a:t>Diploma Supplement Label </a:t>
            </a:r>
            <a:r>
              <a:rPr lang="el-GR" smtClean="0"/>
              <a:t>(Παράρτημα Διπλώματος)</a:t>
            </a:r>
          </a:p>
          <a:p>
            <a:pPr>
              <a:spcBef>
                <a:spcPct val="0"/>
              </a:spcBef>
            </a:pPr>
            <a:r>
              <a:rPr lang="el-GR" smtClean="0"/>
              <a:t>να ολοκληρώσει τις διαδικασίες για την απόκτηση του Σήματος </a:t>
            </a:r>
            <a:r>
              <a:rPr lang="el-GR" b="1" smtClean="0"/>
              <a:t>ECTS Label </a:t>
            </a:r>
            <a:r>
              <a:rPr lang="el-GR" smtClean="0"/>
              <a:t>(Σύστημα Μεταφοράς και Συσσώρευσης Πιστωτικών Μονάδων) </a:t>
            </a:r>
          </a:p>
          <a:p>
            <a:pPr>
              <a:spcBef>
                <a:spcPct val="0"/>
              </a:spcBef>
            </a:pPr>
            <a:r>
              <a:rPr lang="el-GR" smtClean="0"/>
              <a:t>να συμπεριληφθεί στο βιβλίο των </a:t>
            </a:r>
            <a:r>
              <a:rPr lang="el-GR" b="1" smtClean="0"/>
              <a:t>Καλών Πρακτικών </a:t>
            </a:r>
            <a:r>
              <a:rPr lang="el-GR" smtClean="0"/>
              <a:t>για την αναμόρφωση της Ανώτατης Εκπαίδευσης στην Ευρώπη</a:t>
            </a:r>
          </a:p>
          <a:p>
            <a:pPr>
              <a:spcBef>
                <a:spcPct val="0"/>
              </a:spcBef>
            </a:pPr>
            <a:r>
              <a:rPr lang="el-GR" smtClean="0"/>
              <a:t>να του ανατεθεί ο συντονισμός δύο έργων ανάπτυξης μεταπτυχιακών προγραμμάτων σπουδών με άλλες ευρωπαϊκές χώρες και να συνεχίσει με εντατικούς ρυθμούς τις δράσεις </a:t>
            </a:r>
            <a:r>
              <a:rPr lang="el-GR" b="1" smtClean="0"/>
              <a:t>ERASMUS</a:t>
            </a:r>
            <a:r>
              <a:rPr lang="el-GR" smtClean="0"/>
              <a:t> για την κινητικότητα φοιτητών και εκπαιδευτικού προσωπικού, με υπέρβαση των στόχων κατά 47%.</a:t>
            </a:r>
            <a:endParaRPr lang="en-US" smtClean="0"/>
          </a:p>
          <a:p>
            <a:pPr>
              <a:spcBef>
                <a:spcPct val="0"/>
              </a:spcBef>
            </a:pPr>
            <a:endParaRPr lang="el-GR" smtClean="0"/>
          </a:p>
        </p:txBody>
      </p:sp>
      <p:sp>
        <p:nvSpPr>
          <p:cNvPr id="72707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0ACFF74-6465-45E6-B246-8C81B65F7859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Θέση εικόνας διαφάνειας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4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41313" lvl="1" indent="-341313">
              <a:spcBef>
                <a:spcPct val="0"/>
              </a:spcBef>
              <a:buSzPct val="70000"/>
            </a:pPr>
            <a:r>
              <a:rPr lang="el-GR" sz="2000" smtClean="0"/>
              <a:t>2014 Μιχαήλ Φραγκιαδάκης </a:t>
            </a:r>
            <a:r>
              <a:rPr lang="el-GR" b="1" smtClean="0"/>
              <a:t>«Παρακολούθηση και διαχείριση καλλιεργούμενων εκτάσεων με διασυνδεδεμένους αισθητήρες Αrduino, για βέλτιστο πότισμα.»</a:t>
            </a:r>
          </a:p>
          <a:p>
            <a:pPr marL="341313" lvl="1" indent="-341313">
              <a:spcBef>
                <a:spcPct val="0"/>
              </a:spcBef>
              <a:buSzPct val="70000"/>
            </a:pPr>
            <a:r>
              <a:rPr lang="el-GR" smtClean="0"/>
              <a:t>2015 Μανώλης Κοντάκης και Κωνσταντίνος Μπούρλος,</a:t>
            </a:r>
            <a:r>
              <a:rPr lang="el-GR" b="1" smtClean="0"/>
              <a:t> «Λογισμικό για την αυτοματοποιημένη τήρηση αρχείων αγροτών»</a:t>
            </a:r>
          </a:p>
          <a:p>
            <a:pPr marL="341313" lvl="1" indent="-341313">
              <a:spcBef>
                <a:spcPct val="0"/>
              </a:spcBef>
              <a:buSzPct val="70000"/>
            </a:pPr>
            <a:r>
              <a:rPr lang="el-GR" smtClean="0"/>
              <a:t>2015 Νικόλαος Στάμου -&gt; ένας από τους 2 Έλληνες φοιτητές που επιλέχθηκαν από το </a:t>
            </a:r>
            <a:r>
              <a:rPr lang="en-US" smtClean="0"/>
              <a:t>Fulbright</a:t>
            </a:r>
            <a:endParaRPr lang="el-GR" smtClean="0"/>
          </a:p>
          <a:p>
            <a:pPr>
              <a:spcBef>
                <a:spcPct val="0"/>
              </a:spcBef>
            </a:pPr>
            <a:r>
              <a:rPr lang="el-GR" smtClean="0"/>
              <a:t>Βραβείο Πολιτιστικής Κληρονομιάς Ε.Ε. </a:t>
            </a:r>
            <a:r>
              <a:rPr lang="en-US" b="1" smtClean="0">
                <a:hlinkClick r:id="rId3"/>
              </a:rPr>
              <a:t>Europa Nostra</a:t>
            </a:r>
            <a:r>
              <a:rPr lang="el-GR" b="1" smtClean="0"/>
              <a:t> </a:t>
            </a:r>
            <a:r>
              <a:rPr lang="el-GR" smtClean="0"/>
              <a:t> για την </a:t>
            </a:r>
            <a:r>
              <a:rPr lang="el-GR" smtClean="0">
                <a:hlinkClick r:id="rId4"/>
              </a:rPr>
              <a:t>αποκατάσταση του αρχαιότερου αιολικού πάρκου στο κόσμο, αυτό του Οροπεδίου Λασιθίου</a:t>
            </a:r>
            <a:endParaRPr lang="en-US" smtClean="0"/>
          </a:p>
          <a:p>
            <a:pPr>
              <a:spcBef>
                <a:spcPct val="0"/>
              </a:spcBef>
            </a:pPr>
            <a:endParaRPr lang="el-GR" smtClean="0"/>
          </a:p>
        </p:txBody>
      </p:sp>
      <p:sp>
        <p:nvSpPr>
          <p:cNvPr id="74755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8C639D1-3234-4BC7-93A5-6CC15E254C5B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906463" y="4343400"/>
            <a:ext cx="740568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/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l-GR" smtClean="0"/>
              <a:t>Στυλ κύριου υπότιτλου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54037-29A2-4426-9610-46F91B04B3B9}" type="datetime1">
              <a:rPr lang="el-GR"/>
              <a:pPr>
                <a:defRPr/>
              </a:pPr>
              <a:t>11/3/2017</a:t>
            </a:fld>
            <a:endParaRPr lang="el-G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6F64FB-6A38-43C5-B08E-5240EE3AA4C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98C09A-FDA3-47FE-9DFB-9A168C4020E2}" type="datetime1">
              <a:rPr lang="el-GR"/>
              <a:pPr>
                <a:defRPr/>
              </a:pPr>
              <a:t>11/3/2017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8C6C5-B224-4542-ABBF-A7E0637EF27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3CD02-6459-47B8-A660-2D20D2F6621B}" type="datetime1">
              <a:rPr lang="el-GR"/>
              <a:pPr>
                <a:defRPr/>
              </a:pPr>
              <a:t>11/3/2017</a:t>
            </a:fld>
            <a:endParaRPr lang="el-GR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58EE0-A9CC-42BD-B6A1-A89D2730E505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>
  <p:cSld name="Τίτλος, 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01627" y="228600"/>
            <a:ext cx="854075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301627" y="1600200"/>
            <a:ext cx="4194175" cy="4498975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4648202" y="1600200"/>
            <a:ext cx="4194175" cy="2173288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3"/>
          </p:nvPr>
        </p:nvSpPr>
        <p:spPr>
          <a:xfrm>
            <a:off x="4648202" y="3925892"/>
            <a:ext cx="4194175" cy="2173287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Rectangle 15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BF4A9B6-B94E-412D-87F5-1DE8057D8B71}" type="datetime1">
              <a:rPr lang="el-GR"/>
              <a:pPr>
                <a:defRPr/>
              </a:pPr>
              <a:t>11/3/2017</a:t>
            </a:fld>
            <a:endParaRPr lang="el-GR"/>
          </a:p>
        </p:txBody>
      </p:sp>
      <p:sp>
        <p:nvSpPr>
          <p:cNvPr id="7" name="Rectangle 15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15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7EE695-9F0F-4809-B14B-C104DB9B815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11B16-F9E5-48E4-B9F0-2D6D7EB42D05}" type="datetime1">
              <a:rPr lang="el-GR"/>
              <a:pPr>
                <a:defRPr/>
              </a:pPr>
              <a:t>11/3/2017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07B26A-ADC3-4CB1-888F-072FED85EC9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271987-CB12-4BE9-97DD-F39DFC812D27}" type="datetime1">
              <a:rPr lang="el-GR"/>
              <a:pPr>
                <a:defRPr/>
              </a:pPr>
              <a:t>11/3/2017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36833F-B02A-4FB2-92E5-DB7C14673F5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BA603-7DE4-4930-BEB5-4879EE28B988}" type="datetime1">
              <a:rPr lang="el-GR"/>
              <a:pPr>
                <a:defRPr/>
              </a:pPr>
              <a:t>11/3/2017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F99736-3D3E-4DEA-82A2-78F140C870E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709791-6867-46AC-91A4-1EBD62397188}" type="datetime1">
              <a:rPr lang="el-GR"/>
              <a:pPr>
                <a:defRPr/>
              </a:pPr>
              <a:t>11/3/2017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BF062-7136-4237-A276-8BCD3F55405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411AC1-92F8-4378-8EAF-A2983D281A9A}" type="datetime1">
              <a:rPr lang="el-GR"/>
              <a:pPr>
                <a:defRPr/>
              </a:pPr>
              <a:t>11/3/2017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FA6F88-CFE9-4F07-95FC-6668BE83517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B71E8A-65D7-4767-B8A1-E2DF9EE7B7C7}" type="datetime1">
              <a:rPr lang="el-GR"/>
              <a:pPr>
                <a:defRPr/>
              </a:pPr>
              <a:t>11/3/2017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F3766-6140-468F-87AF-CC16A1C3B5CF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A97300-67AE-44A2-B655-5F6DE3E85A2F}" type="datetime1">
              <a:rPr lang="el-GR"/>
              <a:pPr>
                <a:defRPr/>
              </a:pPr>
              <a:t>11/3/2017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1E13B-E0C8-472C-B77D-D25D59E437B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2A242-4A38-4A7F-8EBE-A3A88913273B}" type="datetime1">
              <a:rPr lang="el-GR"/>
              <a:pPr>
                <a:defRPr/>
              </a:pPr>
              <a:t>11/3/2017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7B5F9-67E8-4790-99B2-33F357343B5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D5F20E-51DD-46FE-86DF-F0D95463C719}" type="datetime1">
              <a:rPr lang="el-GR"/>
              <a:pPr>
                <a:defRPr/>
              </a:pPr>
              <a:t>11/3/2017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82A40-DB03-4DAD-992E-35E169D22C60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l-GR" noProof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7B1DB-A020-48F2-B942-6658318C4D6F}" type="datetime1">
              <a:rPr lang="el-GR"/>
              <a:pPr>
                <a:defRPr/>
              </a:pPr>
              <a:t>11/3/2017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334E5-90D7-4803-99A8-EAC7082B284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52D6D-A60A-43A9-8ADB-33CCF3B2418F}" type="datetime1">
              <a:rPr lang="el-GR"/>
              <a:pPr>
                <a:defRPr/>
              </a:pPr>
              <a:t>11/3/2017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6828A4-F4F9-42E3-B395-D0CA723DD87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03B64-53D9-4A04-8E3D-F32F39BD2514}" type="datetime1">
              <a:rPr lang="el-GR"/>
              <a:pPr>
                <a:defRPr/>
              </a:pPr>
              <a:t>11/3/2017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359E0-3FD6-48C3-B5E4-12BF63F5FFE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906463" y="4343400"/>
            <a:ext cx="740568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Ctr="0"/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287D5-8F3B-491E-A44C-CCC9FE35860F}" type="datetime1">
              <a:rPr lang="el-GR"/>
              <a:pPr>
                <a:defRPr/>
              </a:pPr>
              <a:t>11/3/2017</a:t>
            </a:fld>
            <a:endParaRPr lang="el-G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B5316-B72A-4FCB-8828-C9EFE4B7498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C63271-CF9C-4C9A-9A16-5F14ADA5300B}" type="datetime1">
              <a:rPr lang="el-GR"/>
              <a:pPr>
                <a:defRPr/>
              </a:pPr>
              <a:t>11/3/2017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7CA66-CDDA-4C73-92BA-FBA3BE12C6A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DF4F3-59C3-4C89-A619-62D555095999}" type="datetime1">
              <a:rPr lang="el-GR"/>
              <a:pPr>
                <a:defRPr/>
              </a:pPr>
              <a:t>11/3/2017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C47BD-6089-4841-A08A-C118A61A72A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F00318-3576-410B-B3DE-2A1CF8902E66}" type="datetime1">
              <a:rPr lang="el-GR"/>
              <a:pPr>
                <a:defRPr/>
              </a:pPr>
              <a:t>11/3/2017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09AEC7-BF25-4554-817E-131ADBE3B1A5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5"/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F9FA8-E65F-4D3E-AE68-DED1FBD04B43}" type="datetime1">
              <a:rPr lang="el-GR"/>
              <a:pPr>
                <a:defRPr/>
              </a:pPr>
              <a:t>11/3/2017</a:t>
            </a:fld>
            <a:endParaRPr lang="el-GR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89BB3-AD2C-4BBB-987B-5E4422292C1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0"/>
            <a:ext cx="30384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3030538" y="0"/>
            <a:ext cx="4762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/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349250" y="6459538"/>
            <a:ext cx="1963738" cy="365125"/>
          </a:xfrm>
        </p:spPr>
        <p:txBody>
          <a:bodyPr/>
          <a:lstStyle>
            <a:lvl1pPr algn="l">
              <a:defRPr smtClean="0"/>
            </a:lvl1pPr>
          </a:lstStyle>
          <a:p>
            <a:pPr>
              <a:defRPr/>
            </a:pPr>
            <a:fld id="{DBFF703D-5716-4F79-9B4F-739413DE0E56}" type="datetime1">
              <a:rPr lang="el-GR"/>
              <a:pPr>
                <a:defRPr/>
              </a:pPr>
              <a:t>11/3/2017</a:t>
            </a:fld>
            <a:endParaRPr lang="el-GR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538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416D823-4F9B-453D-AB9A-F68E5096C64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4953000"/>
            <a:ext cx="9142413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0" y="4914900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l-GR" noProof="0" smtClean="0"/>
              <a:t>Κάντε κλικ στο εικονίδιο για να προσθέσετε εικόνα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57BA1-D48F-4A9F-B24D-2E829512B413}" type="datetime1">
              <a:rPr lang="el-GR"/>
              <a:pPr>
                <a:defRPr/>
              </a:pPr>
              <a:t>11/3/2017</a:t>
            </a:fld>
            <a:endParaRPr lang="el-GR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CB44E1-68D2-44A0-AA74-BF1572235AD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5000">
              <a:schemeClr val="bg1"/>
            </a:gs>
            <a:gs pos="89000">
              <a:schemeClr val="bg1"/>
            </a:gs>
            <a:gs pos="90000">
              <a:srgbClr val="831D24"/>
            </a:gs>
            <a:gs pos="89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125"/>
            <a:ext cx="9144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325" y="287338"/>
            <a:ext cx="75438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22325" y="1846263"/>
            <a:ext cx="7543800" cy="402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325" y="6459538"/>
            <a:ext cx="185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24CC7D4-FC66-4C91-8F11-A2C20D8DC2CF}" type="datetime1">
              <a:rPr lang="el-GR"/>
              <a:pPr>
                <a:defRPr/>
              </a:pPr>
              <a:t>11/3/2017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5425" y="6459538"/>
            <a:ext cx="3616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 cap="all" baseline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4738" y="6459538"/>
            <a:ext cx="984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50" smtClean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B938F16-D12F-4E95-9C21-69D85A8B7DE0}" type="slidenum">
              <a:rPr lang="el-GR"/>
              <a:pPr>
                <a:defRPr/>
              </a:pPr>
              <a:t>‹#›</a:t>
            </a:fld>
            <a:endParaRPr lang="el-GR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350" y="1738313"/>
            <a:ext cx="747553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  <p:sldLayoutId id="2147484015" r:id="rId12"/>
  </p:sldLayoutIdLst>
  <p:hf sldNum="0" hdr="0" ftr="0" dt="0"/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rgbClr val="404040"/>
          </a:solidFill>
          <a:latin typeface="+mj-lt"/>
          <a:ea typeface="+mj-ea"/>
          <a:cs typeface="+mj-cs"/>
        </a:defRPr>
      </a:lvl1pPr>
      <a:lvl2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itchFamily="34" charset="0"/>
        </a:defRPr>
      </a:lvl2pPr>
      <a:lvl3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itchFamily="34" charset="0"/>
        </a:defRPr>
      </a:lvl3pPr>
      <a:lvl4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itchFamily="34" charset="0"/>
        </a:defRPr>
      </a:lvl4pPr>
      <a:lvl5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itchFamily="34" charset="0"/>
        </a:defRPr>
      </a:lvl9pPr>
    </p:titleStyle>
    <p:bodyStyle>
      <a:lvl1pPr marL="90488" indent="-90488" algn="l" rtl="0" fontAlgn="base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itchFamily="34" charset="0"/>
        <a:buChar char=" 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2588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ern="1200">
          <a:solidFill>
            <a:srgbClr val="404040"/>
          </a:solidFill>
          <a:latin typeface="+mn-lt"/>
          <a:ea typeface="+mn-ea"/>
          <a:cs typeface="+mn-cs"/>
        </a:defRPr>
      </a:lvl2pPr>
      <a:lvl3pPr marL="566738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1863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5000">
              <a:schemeClr val="bg1"/>
            </a:gs>
            <a:gs pos="89000">
              <a:schemeClr val="bg1"/>
            </a:gs>
            <a:gs pos="90000">
              <a:srgbClr val="831D24"/>
            </a:gs>
            <a:gs pos="89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Θέση τίτλου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DA8A6CD-C2CF-4A4E-A70C-5BA5DA86AFE5}" type="datetime1">
              <a:rPr lang="el-GR"/>
              <a:pPr>
                <a:defRPr/>
              </a:pPr>
              <a:t>11/3/2017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699F30A-0B18-4CA3-87DD-98A68B7A0DA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6" r:id="rId1"/>
    <p:sldLayoutId id="2147484017" r:id="rId2"/>
    <p:sldLayoutId id="2147484018" r:id="rId3"/>
    <p:sldLayoutId id="2147484019" r:id="rId4"/>
    <p:sldLayoutId id="2147484020" r:id="rId5"/>
    <p:sldLayoutId id="2147484021" r:id="rId6"/>
    <p:sldLayoutId id="2147484022" r:id="rId7"/>
    <p:sldLayoutId id="2147484023" r:id="rId8"/>
    <p:sldLayoutId id="2147484024" r:id="rId9"/>
    <p:sldLayoutId id="2147484025" r:id="rId10"/>
    <p:sldLayoutId id="2147484026" r:id="rId11"/>
  </p:sldLayoutIdLst>
  <p:hf sldNum="0" hdr="0" ftr="0" dt="0"/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jpeg"/><Relationship Id="rId18" Type="http://schemas.openxmlformats.org/officeDocument/2006/relationships/image" Target="../media/image1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17" Type="http://schemas.openxmlformats.org/officeDocument/2006/relationships/image" Target="../media/image17.jpeg"/><Relationship Id="rId2" Type="http://schemas.openxmlformats.org/officeDocument/2006/relationships/image" Target="../media/image2.png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5" Type="http://schemas.openxmlformats.org/officeDocument/2006/relationships/image" Target="../media/image15.jpeg"/><Relationship Id="rId10" Type="http://schemas.openxmlformats.org/officeDocument/2006/relationships/image" Target="../media/image10.jpeg"/><Relationship Id="rId19" Type="http://schemas.openxmlformats.org/officeDocument/2006/relationships/hyperlink" Target="http://www.teicrete.gr/" TargetMode="External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10" Type="http://schemas.openxmlformats.org/officeDocument/2006/relationships/image" Target="../media/image1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9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1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hyperlink" Target="http://www.teicrete.gr/iro/el/" TargetMode="External"/><Relationship Id="rId4" Type="http://schemas.openxmlformats.org/officeDocument/2006/relationships/image" Target="../media/image5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my.teicrete.gr" TargetMode="Externa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63.png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62.png"/><Relationship Id="rId4" Type="http://schemas.openxmlformats.org/officeDocument/2006/relationships/diagramLayout" Target="../diagrams/layout5.xml"/><Relationship Id="rId9" Type="http://schemas.openxmlformats.org/officeDocument/2006/relationships/hyperlink" Target="findhome.teicrete.gr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19.pn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png"/><Relationship Id="rId9" Type="http://schemas.openxmlformats.org/officeDocument/2006/relationships/image" Target="../media/image6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10" Type="http://schemas.openxmlformats.org/officeDocument/2006/relationships/image" Target="../media/image76.jpeg"/><Relationship Id="rId4" Type="http://schemas.openxmlformats.org/officeDocument/2006/relationships/image" Target="../media/image19.png"/><Relationship Id="rId9" Type="http://schemas.openxmlformats.org/officeDocument/2006/relationships/image" Target="../media/image7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.xml"/><Relationship Id="rId4" Type="http://schemas.openxmlformats.org/officeDocument/2006/relationships/hyperlink" Target="http://www.teicrete.gr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goo.gl/U4xPSF" TargetMode="Externa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8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image" Target="../media/image8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88.jpe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cid:image004.png@01D23F35.9DE2F8C0" TargetMode="External"/><Relationship Id="rId3" Type="http://schemas.openxmlformats.org/officeDocument/2006/relationships/image" Target="../media/image19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jpg"/><Relationship Id="rId4" Type="http://schemas.openxmlformats.org/officeDocument/2006/relationships/image" Target="../media/image92.png"/><Relationship Id="rId9" Type="http://schemas.openxmlformats.org/officeDocument/2006/relationships/image" Target="../media/image9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hyperlink" Target="http://report04.metrics.ekt.gr/el/chapter5.6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100.png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19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report04.metrics.ekt.gr/e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1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18.jpeg"/><Relationship Id="rId4" Type="http://schemas.openxmlformats.org/officeDocument/2006/relationships/image" Target="../media/image1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2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124.png"/><Relationship Id="rId4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128.png"/><Relationship Id="rId4" Type="http://schemas.openxmlformats.org/officeDocument/2006/relationships/image" Target="../media/image1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30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31.jpeg"/><Relationship Id="rId7" Type="http://schemas.openxmlformats.org/officeDocument/2006/relationships/image" Target="../media/image1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onlinelibrary.wiley.com/doi/10.1002/adom.201570027/abstract" TargetMode="External"/><Relationship Id="rId5" Type="http://schemas.openxmlformats.org/officeDocument/2006/relationships/hyperlink" Target="http://onlinelibrary.wiley.com/doi/10.1002/adfm.201570101/abstract" TargetMode="External"/><Relationship Id="rId4" Type="http://schemas.openxmlformats.org/officeDocument/2006/relationships/image" Target="../media/image13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hyperlink" Target="http://youtube.com/user/TeiCreteGR" TargetMode="External"/><Relationship Id="rId18" Type="http://schemas.openxmlformats.org/officeDocument/2006/relationships/hyperlink" Target="https://www.facebook.com/teicrete?_rdr" TargetMode="External"/><Relationship Id="rId26" Type="http://schemas.openxmlformats.org/officeDocument/2006/relationships/image" Target="../media/image142.png"/><Relationship Id="rId3" Type="http://schemas.openxmlformats.org/officeDocument/2006/relationships/hyperlink" Target="https://www.google.gr/maps/ms?msid=217598420196463392605.0004fc033aaa465697172&amp;msa=0" TargetMode="External"/><Relationship Id="rId21" Type="http://schemas.openxmlformats.org/officeDocument/2006/relationships/hyperlink" Target="https://teicrete.academia.edu/" TargetMode="External"/><Relationship Id="rId7" Type="http://schemas.openxmlformats.org/officeDocument/2006/relationships/hyperlink" Target="https://google.com/+teikritis" TargetMode="External"/><Relationship Id="rId12" Type="http://schemas.openxmlformats.org/officeDocument/2006/relationships/image" Target="../media/image138.png"/><Relationship Id="rId17" Type="http://schemas.openxmlformats.org/officeDocument/2006/relationships/hyperlink" Target="http://www.teicrete.gr/el/tei/8528" TargetMode="External"/><Relationship Id="rId25" Type="http://schemas.openxmlformats.org/officeDocument/2006/relationships/image" Target="../media/image141.png"/><Relationship Id="rId2" Type="http://schemas.openxmlformats.org/officeDocument/2006/relationships/slideLayout" Target="../slideLayouts/slideLayout14.xml"/><Relationship Id="rId16" Type="http://schemas.openxmlformats.org/officeDocument/2006/relationships/hyperlink" Target="https://www.linkedin.com/edu/school?id=43199" TargetMode="External"/><Relationship Id="rId20" Type="http://schemas.openxmlformats.org/officeDocument/2006/relationships/hyperlink" Target="https://www.google.com/maps/d/edit?mid=zt3lV1HYWKMM.kRTqgkGbaq8g" TargetMode="Externa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135.png"/><Relationship Id="rId11" Type="http://schemas.openxmlformats.org/officeDocument/2006/relationships/hyperlink" Target="https://twitter.com/teicrete" TargetMode="External"/><Relationship Id="rId24" Type="http://schemas.openxmlformats.org/officeDocument/2006/relationships/image" Target="../media/image140.png"/><Relationship Id="rId5" Type="http://schemas.openxmlformats.org/officeDocument/2006/relationships/hyperlink" Target="http://www.teicrete.gr/el/tei/9949" TargetMode="External"/><Relationship Id="rId15" Type="http://schemas.openxmlformats.org/officeDocument/2006/relationships/hyperlink" Target="https://plus.google.com/+teikritis" TargetMode="External"/><Relationship Id="rId23" Type="http://schemas.openxmlformats.org/officeDocument/2006/relationships/hyperlink" Target="http://www.linkedin.com/edu/school?id=43199" TargetMode="External"/><Relationship Id="rId28" Type="http://schemas.openxmlformats.org/officeDocument/2006/relationships/hyperlink" Target="http://www.teicrete.gr/" TargetMode="External"/><Relationship Id="rId10" Type="http://schemas.openxmlformats.org/officeDocument/2006/relationships/image" Target="../media/image137.png"/><Relationship Id="rId19" Type="http://schemas.openxmlformats.org/officeDocument/2006/relationships/hyperlink" Target="https://www.researchgate.net/institution/Technological_Educational_Institute_of_Crete" TargetMode="External"/><Relationship Id="rId4" Type="http://schemas.openxmlformats.org/officeDocument/2006/relationships/image" Target="../media/image134.png"/><Relationship Id="rId9" Type="http://schemas.openxmlformats.org/officeDocument/2006/relationships/hyperlink" Target="https://facebook.com/teicrete" TargetMode="External"/><Relationship Id="rId14" Type="http://schemas.openxmlformats.org/officeDocument/2006/relationships/image" Target="../media/image139.png"/><Relationship Id="rId22" Type="http://schemas.openxmlformats.org/officeDocument/2006/relationships/hyperlink" Target="https://www.youtube.com/user/TeiCreteGR" TargetMode="External"/><Relationship Id="rId27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Layout" Target="../diagrams/layout2.xml"/><Relationship Id="rId7" Type="http://schemas.openxmlformats.org/officeDocument/2006/relationships/hyperlink" Target="http://www.teicrete.gr/el/msc_programs" TargetMode="Externa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eicrete.gr/el/msc_programs" TargetMode="Externa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35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hyperlink" Target="http://www.lib.teicrete.gr/" TargetMode="External"/><Relationship Id="rId7" Type="http://schemas.openxmlformats.org/officeDocument/2006/relationships/image" Target="../media/image40.jpeg"/><Relationship Id="rId2" Type="http://schemas.openxmlformats.org/officeDocument/2006/relationships/hyperlink" Target="http://www.teicrete.gr/merimn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10" Type="http://schemas.openxmlformats.org/officeDocument/2006/relationships/image" Target="../media/image19.pn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000">
              <a:srgbClr val="831D24"/>
            </a:gs>
            <a:gs pos="60000">
              <a:schemeClr val="bg1"/>
            </a:gs>
            <a:gs pos="27000">
              <a:srgbClr val="831D24"/>
            </a:gs>
            <a:gs pos="52000">
              <a:srgbClr val="831D2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2452688" y="2151063"/>
            <a:ext cx="63992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675" name="Εικόνα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9550" y="4395788"/>
            <a:ext cx="3675063" cy="88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5"/>
          <p:cNvPicPr>
            <a:picLocks noChangeAspect="1"/>
          </p:cNvPicPr>
          <p:nvPr/>
        </p:nvPicPr>
        <p:blipFill>
          <a:blip r:embed="rId3"/>
          <a:srcRect l="5370" r="5496"/>
          <a:stretch>
            <a:fillRect/>
          </a:stretch>
        </p:blipFill>
        <p:spPr bwMode="auto">
          <a:xfrm>
            <a:off x="8359775" y="2433638"/>
            <a:ext cx="784225" cy="110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21475" y="2424113"/>
            <a:ext cx="1679575" cy="111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9"/>
          <p:cNvPicPr>
            <a:picLocks noChangeAspect="1"/>
          </p:cNvPicPr>
          <p:nvPr/>
        </p:nvPicPr>
        <p:blipFill>
          <a:blip r:embed="rId5"/>
          <a:srcRect r="33022"/>
          <a:stretch>
            <a:fillRect/>
          </a:stretch>
        </p:blipFill>
        <p:spPr bwMode="auto">
          <a:xfrm>
            <a:off x="9747250" y="7351713"/>
            <a:ext cx="106363" cy="10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11"/>
          <p:cNvPicPr>
            <a:picLocks noChangeAspect="1"/>
          </p:cNvPicPr>
          <p:nvPr/>
        </p:nvPicPr>
        <p:blipFill>
          <a:blip r:embed="rId6"/>
          <a:srcRect t="4572" b="23650"/>
          <a:stretch>
            <a:fillRect/>
          </a:stretch>
        </p:blipFill>
        <p:spPr bwMode="auto">
          <a:xfrm>
            <a:off x="-4763" y="2360613"/>
            <a:ext cx="1079501" cy="118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14600" y="601663"/>
            <a:ext cx="1695450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1" name="Picture 1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6350" y="595313"/>
            <a:ext cx="1328738" cy="97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2" name="Picture 17"/>
          <p:cNvPicPr>
            <a:picLocks noChangeAspect="1"/>
          </p:cNvPicPr>
          <p:nvPr/>
        </p:nvPicPr>
        <p:blipFill>
          <a:blip r:embed="rId9"/>
          <a:srcRect l="25114" t="4716" b="25137"/>
          <a:stretch>
            <a:fillRect/>
          </a:stretch>
        </p:blipFill>
        <p:spPr bwMode="auto">
          <a:xfrm>
            <a:off x="995363" y="1557338"/>
            <a:ext cx="1492250" cy="97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3" name="Εικόνα 34"/>
          <p:cNvPicPr>
            <a:picLocks noChangeAspect="1"/>
          </p:cNvPicPr>
          <p:nvPr/>
        </p:nvPicPr>
        <p:blipFill>
          <a:blip r:embed="rId10"/>
          <a:srcRect b="25410"/>
          <a:stretch>
            <a:fillRect/>
          </a:stretch>
        </p:blipFill>
        <p:spPr bwMode="auto">
          <a:xfrm>
            <a:off x="-6350" y="1550988"/>
            <a:ext cx="1001713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4" name="Picture 8" descr="https://lh6.googleusercontent.com/-OHXX8u-8GaQ/VQfvgtmI8VI/AAAAAAAAAek/H05iuHooLAw/w1334-h865-no/%25CE%25B8%25CE%25AC%25CE%25BB%25CE%25B1%25CE%25BC%25CE%25BF%25CF%2582%2B%25CE%25B5%25CE%25BB%25CE%25B5%25CE%25B3%25CF%2587%25CE%25BF%25CE%25BC%25CE%25AD%25CE%25BD%25CF%2589%25CE%25BD%2B%25CF%2583%25CF%2585%25CE%25BD%25CE%25B8%25CE%25B7%25CE%25BA%25CF%258E%25CE%25BD%2B%25CE%25B1%25CE%25BD%25CE%25AC%25CF%2580%25CF%2584%25CF%2585%25CE%25BE%25CE%25B7%25CF%2582%2B%25CE%25B3%25CE%25B9%25CE%25B1%2Bin%2Bvitro%2B%25CE%25BA%25CE%25B1%25CE%25BB%25CE%25BB%25CE%25B9%25CE%25AD%25CF%2581%25CE%25B3%25CE%25B5%25CE%25B9%25CE%25B1%2B%25CF%2580%25CE%25BF%25CE%25BB%25CE%25BB%25CE%25B1%25CF%2580%25CE%25BB%25CE%25B1%25CF%2583%25CE%25B9%25CE%25B1%25CF%2584%25CE%25B9%25CE%25BA%25CE%25BF%25CF%258D%2B%25CF%2585%25CE%25BB%25CE%25B9%25CE%25BA%25CE%25BF%25CF%258D.jpg"/>
          <p:cNvPicPr>
            <a:picLocks noChangeAspect="1" noChangeArrowheads="1"/>
          </p:cNvPicPr>
          <p:nvPr/>
        </p:nvPicPr>
        <p:blipFill>
          <a:blip r:embed="rId11"/>
          <a:srcRect b="7448"/>
          <a:stretch>
            <a:fillRect/>
          </a:stretch>
        </p:blipFill>
        <p:spPr bwMode="auto">
          <a:xfrm>
            <a:off x="6702425" y="1557338"/>
            <a:ext cx="1397000" cy="93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5" name="Picture 10"/>
          <p:cNvPicPr>
            <a:picLocks noChangeAspect="1"/>
          </p:cNvPicPr>
          <p:nvPr/>
        </p:nvPicPr>
        <p:blipFill>
          <a:blip r:embed="rId12"/>
          <a:srcRect l="4260"/>
          <a:stretch>
            <a:fillRect/>
          </a:stretch>
        </p:blipFill>
        <p:spPr bwMode="auto">
          <a:xfrm>
            <a:off x="1311275" y="595313"/>
            <a:ext cx="1201738" cy="94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6" name="Picture 10" descr="https://lh6.googleusercontent.com/-eq0LhJDYDT4/VQfvehSAchI/AAAAAAAAAeg/8jpAGs1AAFk/w1305-h865-no/%25CE%259C%25CE%25B7%25CF%2587%25CE%25B1%25CE%25BD%25CE%25BF%25CF%2585%25CF%2581%25CE%25B3%25CE%25B9%25CE%25BA%25CE%25AD%25CF%2582%2B%25CE%25BA%25CE%25B1%25CF%2584%25CE%25B5%25CF%2581%25CE%25B3%25CE%25B1%25CF%2583%25CE%25AF%25CE%25B5%25CF%2582%2B%2528%25CF%2584%25CF%258C%25CF%2581%25CE%25BD%25CE%25BF%25CF%2582%2529%252C%2B%25CE%25A3%25CF%2587%25CE%25BF%25CE%25BB%25CE%25AE%2B%25CE%25A4%25CE%25B5%25CF%2587%25CE%25BD%25CE%25BF%25CE%25BB%25CE%25BF%25CE%25B3%25CE%25B9%25CE%25BA%25CF%258E%25CE%25BD%2B%25CE%2595%25CF%2586%25CE%25B1%25CF%2581%25CE%25BC%25CE%25BF%25CE%25B3%25CF%258E%25CE%25BD%2B%2BMachining%2B%2528lathe%2529%2B%252C%2BSchool%2Bof%2BEngineering.jpg"/>
          <p:cNvPicPr>
            <a:picLocks noChangeAspect="1" noChangeArrowheads="1"/>
          </p:cNvPicPr>
          <p:nvPr/>
        </p:nvPicPr>
        <p:blipFill>
          <a:blip r:embed="rId13"/>
          <a:srcRect l="14499" t="9435" r="15614" b="13324"/>
          <a:stretch>
            <a:fillRect/>
          </a:stretch>
        </p:blipFill>
        <p:spPr bwMode="auto">
          <a:xfrm>
            <a:off x="5545138" y="601663"/>
            <a:ext cx="1304925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7" name="Picture 14" descr="https://lh5.googleusercontent.com/-0vHznjveLEU/VQfvgnhK8uI/AAAAAAAAAew/77Rdn7z6jTU/w1153-h865-no/%25CE%25B8%25CE%25AC%25CE%25BB%25CE%25B1%25CE%25BC%25CE%25BF%25CF%2582%2B%2B%25CE%25B5%25CE%25BE%25CF%2585%25CE%25B3%25CE%25AF%25CE%25B1%25CE%25BD%25CF%2583%25CE%25B7%25CF%2582%2B%25CE%25BC%25CE%25B5%2B%25CE%25B8%25CE%25B5%25CF%2581%25CE%25BC%25CE%25BF%25CE%25B8%25CE%25B5%25CF%2581%25CE%25B1%25CF%2580%25CE%25B5%25CE%25AF%25CE%25B1%2B%25CE%25BC%25CE%25BF%25CE%25BB%25CF%2585%25CF%2583%25CE%25BC%25CE%25AD%25CE%25BD%25CF%2589%25CE%25BD%2B%25CE%25BC%25CE%25B5%2B%25CE%25B9%25CE%25BF%25CF%258D%25CF%2582%2B%25CF%2586%25CF%2585%25CF%2584%25CF%258E%25CE%25BD%2B%25CE%25B1%25CE%25BC%25CF%2580%25CE%25B5%25CE%25BB%25CE%25B9%25CE%25BF%25CF%258D.jpg"/>
          <p:cNvPicPr>
            <a:picLocks noChangeAspect="1" noChangeArrowheads="1"/>
          </p:cNvPicPr>
          <p:nvPr/>
        </p:nvPicPr>
        <p:blipFill>
          <a:blip r:embed="rId14"/>
          <a:srcRect r="10623" b="19566"/>
          <a:stretch>
            <a:fillRect/>
          </a:stretch>
        </p:blipFill>
        <p:spPr bwMode="auto">
          <a:xfrm>
            <a:off x="4151313" y="601663"/>
            <a:ext cx="1398587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8" name="Picture 16" descr="https://scontent.xx.fbcdn.net/hphotos-xpf1/t31.0-8/1979144_1171762292849506_7241977166790319706_o.jpg"/>
          <p:cNvPicPr>
            <a:picLocks noChangeAspect="1" noChangeArrowheads="1"/>
          </p:cNvPicPr>
          <p:nvPr/>
        </p:nvPicPr>
        <p:blipFill>
          <a:blip r:embed="rId15"/>
          <a:srcRect r="14537" b="14505"/>
          <a:stretch>
            <a:fillRect/>
          </a:stretch>
        </p:blipFill>
        <p:spPr bwMode="auto">
          <a:xfrm>
            <a:off x="1001713" y="2536825"/>
            <a:ext cx="14732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9" name="Εικόνα 6"/>
          <p:cNvPicPr>
            <a:picLocks noChangeAspect="1"/>
          </p:cNvPicPr>
          <p:nvPr/>
        </p:nvPicPr>
        <p:blipFill>
          <a:blip r:embed="rId16"/>
          <a:srcRect r="14310"/>
          <a:stretch>
            <a:fillRect/>
          </a:stretch>
        </p:blipFill>
        <p:spPr bwMode="auto">
          <a:xfrm>
            <a:off x="6757988" y="595313"/>
            <a:ext cx="1439862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90" name="Εικόνα 33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7999413" y="595313"/>
            <a:ext cx="1135062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91" name="Picture 13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2462213" y="1550988"/>
            <a:ext cx="4249737" cy="198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92" name="TextBox 19"/>
          <p:cNvSpPr txBox="1">
            <a:spLocks noChangeArrowheads="1"/>
          </p:cNvSpPr>
          <p:nvPr/>
        </p:nvSpPr>
        <p:spPr bwMode="auto">
          <a:xfrm>
            <a:off x="7040563" y="6388100"/>
            <a:ext cx="3460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  <a:hlinkClick r:id="rId19"/>
              </a:rPr>
              <a:t>www.teicrete.gr</a:t>
            </a:r>
            <a:endParaRPr lang="el-GR">
              <a:latin typeface="Calibri" pitchFamily="34" charset="0"/>
            </a:endParaRPr>
          </a:p>
        </p:txBody>
      </p:sp>
      <p:sp>
        <p:nvSpPr>
          <p:cNvPr id="21" name="Κουμπί ενέργειας: Πληροφορίες 20">
            <a:hlinkClick r:id="" action="ppaction://noaction" highlightClick="1"/>
          </p:cNvPr>
          <p:cNvSpPr/>
          <p:nvPr/>
        </p:nvSpPr>
        <p:spPr>
          <a:xfrm>
            <a:off x="6837363" y="6456363"/>
            <a:ext cx="244475" cy="217487"/>
          </a:xfrm>
          <a:prstGeom prst="actionButtonInformation">
            <a:avLst/>
          </a:prstGeom>
          <a:solidFill>
            <a:srgbClr val="831D24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/>
          </a:p>
        </p:txBody>
      </p:sp>
    </p:spTree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01613" y="898525"/>
            <a:ext cx="8567737" cy="2038350"/>
          </a:xfrm>
        </p:spPr>
        <p:txBody>
          <a:bodyPr rtlCol="0">
            <a:normAutofit/>
          </a:bodyPr>
          <a:lstStyle/>
          <a:p>
            <a:pPr marL="91440" indent="-91440" fontAlgn="auto">
              <a:buFont typeface="Wingdings" panose="05000000000000000000" pitchFamily="2" charset="2"/>
              <a:buChar char="q"/>
              <a:defRPr/>
            </a:pP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  <a:r>
              <a:rPr lang="el-GR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Υπηρεσίες Ιατροφαρμακευτικής </a:t>
            </a:r>
            <a:r>
              <a:rPr lang="el-GR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Περίθαλψης</a:t>
            </a:r>
            <a:br>
              <a:rPr lang="el-GR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l-GR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1440" indent="-91440" fontAlgn="auto">
              <a:buFont typeface="Wingdings" panose="05000000000000000000" pitchFamily="2" charset="2"/>
              <a:buChar char="q"/>
              <a:defRPr/>
            </a:pPr>
            <a:r>
              <a:rPr lang="el-GR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Κέντρο </a:t>
            </a:r>
            <a:r>
              <a:rPr lang="el-GR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Συμβουλευτικής και Ψυχοκοινωνικής </a:t>
            </a:r>
            <a:r>
              <a:rPr lang="el-GR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Στήριξης</a:t>
            </a:r>
          </a:p>
          <a:p>
            <a:pPr marL="91440" indent="-91440" fontAlgn="auto">
              <a:buFont typeface="Wingdings" panose="05000000000000000000" pitchFamily="2" charset="2"/>
              <a:buChar char="q"/>
              <a:defRPr/>
            </a:pPr>
            <a:endParaRPr lang="el-GR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1440" indent="-91440" fontAlgn="auto">
              <a:buFont typeface="Wingdings" panose="05000000000000000000" pitchFamily="2" charset="2"/>
              <a:buChar char="q"/>
              <a:defRPr/>
            </a:pPr>
            <a:r>
              <a:rPr lang="el-GR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Ομαδικές </a:t>
            </a:r>
            <a:r>
              <a:rPr lang="el-GR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Δραστηριότητες (Θεατρική Ομάδα, Ραδιοφωνικός Σταθμός </a:t>
            </a:r>
            <a:r>
              <a:rPr lang="el-GR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κ.α</a:t>
            </a:r>
            <a:r>
              <a:rPr lang="el-GR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4" name="Τίτλος 1"/>
          <p:cNvSpPr txBox="1">
            <a:spLocks/>
          </p:cNvSpPr>
          <p:nvPr/>
        </p:nvSpPr>
        <p:spPr>
          <a:xfrm>
            <a:off x="0" y="234950"/>
            <a:ext cx="7886700" cy="492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l-GR" b="1">
                <a:solidFill>
                  <a:srgbClr val="831D2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Παροχές προς Φοιτητές </a:t>
            </a:r>
            <a:endParaRPr lang="el-GR">
              <a:latin typeface="Calibri Light" pitchFamily="34" charset="0"/>
            </a:endParaRPr>
          </a:p>
        </p:txBody>
      </p:sp>
      <p:pic>
        <p:nvPicPr>
          <p:cNvPr id="37891" name="Εικόνα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72313" y="6330950"/>
            <a:ext cx="19716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2" descr="http://www.teicrete.gr/sites/default/files/pictures/banner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22575" y="3014663"/>
            <a:ext cx="3113088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2" descr="https://fbcdn-sphotos-f-a.akamaihd.net/hphotos-ak-xfp1/t31.0-8/1498071_10153347623819173_853158697927973930_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19738" y="3795713"/>
            <a:ext cx="3184525" cy="220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4" descr="https://fbcdn-sphotos-e-a.akamaihd.net/hphotos-ak-xfa1/t31.0-8/10924250_846138495473937_6617243699923778904_o.jpg"/>
          <p:cNvPicPr>
            <a:picLocks noChangeAspect="1" noChangeArrowheads="1"/>
          </p:cNvPicPr>
          <p:nvPr/>
        </p:nvPicPr>
        <p:blipFill>
          <a:blip r:embed="rId5"/>
          <a:srcRect t="10353" b="21758"/>
          <a:stretch>
            <a:fillRect/>
          </a:stretch>
        </p:blipFill>
        <p:spPr bwMode="auto">
          <a:xfrm>
            <a:off x="322263" y="3795713"/>
            <a:ext cx="5197475" cy="220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/>
          <p:cNvSpPr txBox="1">
            <a:spLocks/>
          </p:cNvSpPr>
          <p:nvPr/>
        </p:nvSpPr>
        <p:spPr>
          <a:xfrm>
            <a:off x="0" y="234950"/>
            <a:ext cx="7886700" cy="492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l-GR" b="1">
                <a:solidFill>
                  <a:srgbClr val="831D2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Παροχές προς Φοιτητές </a:t>
            </a:r>
            <a:endParaRPr lang="el-GR">
              <a:latin typeface="Calibri Light" pitchFamily="34" charset="0"/>
            </a:endParaRPr>
          </a:p>
        </p:txBody>
      </p:sp>
      <p:sp>
        <p:nvSpPr>
          <p:cNvPr id="5" name="Θέση περιεχομένου 3"/>
          <p:cNvSpPr txBox="1">
            <a:spLocks/>
          </p:cNvSpPr>
          <p:nvPr/>
        </p:nvSpPr>
        <p:spPr>
          <a:xfrm>
            <a:off x="534988" y="871538"/>
            <a:ext cx="8154987" cy="110966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buFont typeface="Wingdings" panose="05000000000000000000" pitchFamily="2" charset="2"/>
              <a:buChar char="q"/>
              <a:defRPr/>
            </a:pPr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Κλειστό Γυμναστήριο </a:t>
            </a:r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Υψηλών Προδιαγραφών</a:t>
            </a:r>
          </a:p>
          <a:p>
            <a:pPr marL="0" indent="0" fontAlgn="auto">
              <a:buFont typeface="Calibri" panose="020F0502020204030204" pitchFamily="34" charset="0"/>
              <a:buNone/>
              <a:defRPr/>
            </a:pPr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el-GR" dirty="0" smtClean="0"/>
          </a:p>
          <a:p>
            <a:pPr fontAlgn="auto">
              <a:defRPr/>
            </a:pPr>
            <a:endParaRPr lang="el-GR" dirty="0" smtClean="0"/>
          </a:p>
          <a:p>
            <a:pPr fontAlgn="auto">
              <a:defRPr/>
            </a:pPr>
            <a:endParaRPr lang="el-GR" dirty="0" smtClean="0"/>
          </a:p>
          <a:p>
            <a:pPr fontAlgn="auto">
              <a:defRPr/>
            </a:pPr>
            <a:endParaRPr lang="el-GR" dirty="0" smtClean="0"/>
          </a:p>
          <a:p>
            <a:pPr fontAlgn="auto">
              <a:defRPr/>
            </a:pPr>
            <a:endParaRPr lang="el-GR" dirty="0" smtClean="0"/>
          </a:p>
          <a:p>
            <a:pPr fontAlgn="auto">
              <a:defRPr/>
            </a:pPr>
            <a:endParaRPr lang="el-GR" sz="1050" b="1" dirty="0">
              <a:solidFill>
                <a:srgbClr val="787878"/>
              </a:solidFill>
              <a:latin typeface="Georgia" panose="02040502050405020303" pitchFamily="18" charset="0"/>
            </a:endParaRPr>
          </a:p>
          <a:p>
            <a:pPr fontAlgn="auto">
              <a:defRPr/>
            </a:pPr>
            <a:endParaRPr lang="el-GR" dirty="0"/>
          </a:p>
        </p:txBody>
      </p:sp>
      <p:pic>
        <p:nvPicPr>
          <p:cNvPr id="38915" name="Εικόνα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89613" y="1225550"/>
            <a:ext cx="1885950" cy="130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Εικόνα 7"/>
          <p:cNvPicPr>
            <a:picLocks noChangeAspect="1"/>
          </p:cNvPicPr>
          <p:nvPr/>
        </p:nvPicPr>
        <p:blipFill>
          <a:blip r:embed="rId3"/>
          <a:srcRect b="22322"/>
          <a:stretch>
            <a:fillRect/>
          </a:stretch>
        </p:blipFill>
        <p:spPr bwMode="auto">
          <a:xfrm>
            <a:off x="3743325" y="1225550"/>
            <a:ext cx="2039938" cy="223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Εικόνα 8"/>
          <p:cNvPicPr>
            <a:picLocks noChangeAspect="1"/>
          </p:cNvPicPr>
          <p:nvPr/>
        </p:nvPicPr>
        <p:blipFill>
          <a:blip r:embed="rId4"/>
          <a:srcRect b="8127"/>
          <a:stretch>
            <a:fillRect/>
          </a:stretch>
        </p:blipFill>
        <p:spPr bwMode="auto">
          <a:xfrm>
            <a:off x="68263" y="1225550"/>
            <a:ext cx="3683000" cy="223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2" descr="Photo Titl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75563" y="2525713"/>
            <a:ext cx="1468437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Picture 4" descr="Photo Titl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75563" y="3613150"/>
            <a:ext cx="1468437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0" name="Picture 12" descr="http://ws1.staff.teicrete.gr/merimna/content/TEI%20fotos/gymnasthrio/new2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89613" y="2535238"/>
            <a:ext cx="188595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1" name="Picture 16" descr="Photo Titl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89613" y="3613150"/>
            <a:ext cx="1885950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2" name="Picture 18" descr="http://ws1.staff.teicrete.gr/merimna/content/TEI%20fotos/gymnasthrio/new1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681913" y="1225550"/>
            <a:ext cx="1462087" cy="131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Ορθογώνιο 9"/>
          <p:cNvSpPr/>
          <p:nvPr/>
        </p:nvSpPr>
        <p:spPr>
          <a:xfrm>
            <a:off x="719138" y="3471863"/>
            <a:ext cx="5616575" cy="26765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-171450" fontAlgn="auto">
              <a:spcBef>
                <a:spcPts val="0"/>
              </a:spcBef>
              <a:spcAft>
                <a:spcPts val="0"/>
              </a:spcAft>
              <a:buClr>
                <a:srgbClr val="831D24"/>
              </a:buClr>
              <a:buFont typeface="Wingdings" panose="05000000000000000000" pitchFamily="2" charset="2"/>
              <a:buChar char="q"/>
              <a:defRPr/>
            </a:pPr>
            <a:r>
              <a:rPr lang="el-G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Αθλητικές δραστηριότητες Γυμναστηρίου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Clr>
                <a:srgbClr val="831D24"/>
              </a:buClr>
              <a:buFont typeface="Courier New" panose="02070309020205020404" pitchFamily="49" charset="0"/>
              <a:buChar char="o"/>
              <a:defRPr/>
            </a:pPr>
            <a:r>
              <a:rPr lang="el-GR" sz="1400" dirty="0">
                <a:latin typeface="+mn-lt"/>
                <a:cs typeface="+mn-cs"/>
              </a:rPr>
              <a:t>Καλαθοσφαίριση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Clr>
                <a:srgbClr val="831D24"/>
              </a:buClr>
              <a:buFont typeface="Courier New" panose="02070309020205020404" pitchFamily="49" charset="0"/>
              <a:buChar char="o"/>
              <a:defRPr/>
            </a:pPr>
            <a:r>
              <a:rPr lang="el-GR" sz="1400" dirty="0" err="1">
                <a:latin typeface="+mn-lt"/>
                <a:cs typeface="+mn-cs"/>
              </a:rPr>
              <a:t>Πετοσφαίριση</a:t>
            </a:r>
            <a:endParaRPr lang="el-GR" sz="1400" dirty="0">
              <a:latin typeface="+mn-lt"/>
              <a:cs typeface="+mn-cs"/>
            </a:endParaRP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Clr>
                <a:srgbClr val="831D24"/>
              </a:buClr>
              <a:buFont typeface="Courier New" panose="02070309020205020404" pitchFamily="49" charset="0"/>
              <a:buChar char="o"/>
              <a:defRPr/>
            </a:pPr>
            <a:r>
              <a:rPr lang="el-GR" sz="1400" dirty="0">
                <a:latin typeface="+mn-lt"/>
                <a:cs typeface="+mn-cs"/>
              </a:rPr>
              <a:t>Ποδοσφαίριση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Clr>
                <a:srgbClr val="831D24"/>
              </a:buClr>
              <a:buFont typeface="Courier New" panose="02070309020205020404" pitchFamily="49" charset="0"/>
              <a:buChar char="o"/>
              <a:defRPr/>
            </a:pPr>
            <a:r>
              <a:rPr lang="el-GR" sz="1400" dirty="0">
                <a:latin typeface="+mn-lt"/>
                <a:cs typeface="+mn-cs"/>
              </a:rPr>
              <a:t>Κολύμβηση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Clr>
                <a:srgbClr val="831D24"/>
              </a:buClr>
              <a:buFont typeface="Courier New" panose="02070309020205020404" pitchFamily="49" charset="0"/>
              <a:buChar char="o"/>
              <a:defRPr/>
            </a:pPr>
            <a:r>
              <a:rPr lang="el-GR" sz="1400" dirty="0">
                <a:latin typeface="+mn-lt"/>
                <a:cs typeface="+mn-cs"/>
              </a:rPr>
              <a:t>Παραδοσιακούς Χορούς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Clr>
                <a:srgbClr val="831D24"/>
              </a:buClr>
              <a:buFont typeface="Courier New" panose="02070309020205020404" pitchFamily="49" charset="0"/>
              <a:buChar char="o"/>
              <a:defRPr/>
            </a:pPr>
            <a:r>
              <a:rPr lang="el-GR" sz="1400" dirty="0">
                <a:latin typeface="+mn-lt"/>
                <a:cs typeface="+mn-cs"/>
              </a:rPr>
              <a:t>Αεροβική Γυμναστική 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Clr>
                <a:srgbClr val="831D24"/>
              </a:buClr>
              <a:buFont typeface="Courier New" panose="02070309020205020404" pitchFamily="49" charset="0"/>
              <a:buChar char="o"/>
              <a:defRPr/>
            </a:pPr>
            <a:r>
              <a:rPr lang="el-GR" sz="1400" dirty="0">
                <a:latin typeface="+mn-lt"/>
                <a:cs typeface="+mn-cs"/>
              </a:rPr>
              <a:t>Πολεμικές Τέχνες (Τζούντο-Αυτοάμυνα) 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Clr>
                <a:srgbClr val="831D24"/>
              </a:buClr>
              <a:buFont typeface="Courier New" panose="02070309020205020404" pitchFamily="49" charset="0"/>
              <a:buChar char="o"/>
              <a:defRPr/>
            </a:pPr>
            <a:r>
              <a:rPr lang="el-GR" sz="1400" dirty="0">
                <a:latin typeface="+mn-lt"/>
                <a:cs typeface="+mn-cs"/>
              </a:rPr>
              <a:t>Αίθουσα Ενδυνάμωσης (Βάρη) 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Clr>
                <a:srgbClr val="831D24"/>
              </a:buClr>
              <a:buFont typeface="Courier New" panose="02070309020205020404" pitchFamily="49" charset="0"/>
              <a:buChar char="o"/>
              <a:defRPr/>
            </a:pPr>
            <a:r>
              <a:rPr lang="el-GR" sz="1400" dirty="0" err="1">
                <a:latin typeface="+mn-lt"/>
                <a:cs typeface="+mn-cs"/>
              </a:rPr>
              <a:t>Ping-Pong</a:t>
            </a:r>
            <a:r>
              <a:rPr lang="el-GR" sz="1400" dirty="0">
                <a:latin typeface="+mn-lt"/>
                <a:cs typeface="+mn-cs"/>
              </a:rPr>
              <a:t> 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Clr>
                <a:srgbClr val="831D24"/>
              </a:buClr>
              <a:buFont typeface="Courier New" panose="02070309020205020404" pitchFamily="49" charset="0"/>
              <a:buChar char="o"/>
              <a:defRPr/>
            </a:pPr>
            <a:r>
              <a:rPr lang="el-GR" sz="1400" dirty="0" err="1">
                <a:latin typeface="+mn-lt"/>
                <a:cs typeface="+mn-cs"/>
              </a:rPr>
              <a:t>Προγραμματα</a:t>
            </a:r>
            <a:r>
              <a:rPr lang="el-GR" sz="1400" dirty="0">
                <a:latin typeface="+mn-lt"/>
                <a:cs typeface="+mn-cs"/>
              </a:rPr>
              <a:t> Αποκατάστασης μετά από τραυματισμούς 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Clr>
                <a:srgbClr val="831D24"/>
              </a:buClr>
              <a:buFont typeface="Courier New" panose="02070309020205020404" pitchFamily="49" charset="0"/>
              <a:buChar char="o"/>
              <a:defRPr/>
            </a:pPr>
            <a:r>
              <a:rPr lang="el-GR" sz="1400" dirty="0">
                <a:latin typeface="+mn-lt"/>
                <a:cs typeface="+mn-cs"/>
              </a:rPr>
              <a:t>Προγράμματα Αποκατάστασης για άτομα με </a:t>
            </a:r>
            <a:r>
              <a:rPr lang="el-GR" sz="1400" dirty="0" err="1">
                <a:latin typeface="+mn-lt"/>
                <a:cs typeface="+mn-cs"/>
              </a:rPr>
              <a:t>Μυοσκελετικές</a:t>
            </a:r>
            <a:r>
              <a:rPr lang="el-GR" sz="1400" dirty="0">
                <a:latin typeface="+mn-lt"/>
                <a:cs typeface="+mn-cs"/>
              </a:rPr>
              <a:t> παθήσεις</a:t>
            </a:r>
          </a:p>
        </p:txBody>
      </p:sp>
      <p:pic>
        <p:nvPicPr>
          <p:cNvPr id="38924" name="Εικόνα 1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072313" y="6330950"/>
            <a:ext cx="19716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Θέση περιεχομένου 1"/>
          <p:cNvGraphicFramePr>
            <a:graphicFrameLocks noGrp="1"/>
          </p:cNvGraphicFramePr>
          <p:nvPr>
            <p:ph idx="1"/>
          </p:nvPr>
        </p:nvGraphicFramePr>
        <p:xfrm>
          <a:off x="78373" y="1078525"/>
          <a:ext cx="8965967" cy="5410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Τίτλος 1"/>
          <p:cNvSpPr txBox="1">
            <a:spLocks/>
          </p:cNvSpPr>
          <p:nvPr/>
        </p:nvSpPr>
        <p:spPr>
          <a:xfrm>
            <a:off x="0" y="315913"/>
            <a:ext cx="7886700" cy="492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l-GR" b="1">
                <a:solidFill>
                  <a:srgbClr val="831D2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Υποστήριξη Φοιτητών</a:t>
            </a:r>
            <a:endParaRPr lang="el-GR">
              <a:latin typeface="Calibri Light" pitchFamily="34" charset="0"/>
            </a:endParaRPr>
          </a:p>
        </p:txBody>
      </p:sp>
      <p:pic>
        <p:nvPicPr>
          <p:cNvPr id="39939" name="Εικόνα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72313" y="6330950"/>
            <a:ext cx="19716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Εικόνα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72313" y="6330950"/>
            <a:ext cx="19716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Εικόνα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83313" y="4116388"/>
            <a:ext cx="2500312" cy="190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Εικόνα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83313" y="2274888"/>
            <a:ext cx="2500312" cy="178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Τίτλος 1"/>
          <p:cNvSpPr txBox="1">
            <a:spLocks/>
          </p:cNvSpPr>
          <p:nvPr/>
        </p:nvSpPr>
        <p:spPr>
          <a:xfrm>
            <a:off x="0" y="315913"/>
            <a:ext cx="7886700" cy="492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l-GR" b="1">
                <a:solidFill>
                  <a:srgbClr val="831D2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Υποστήριξη Φοιτητών</a:t>
            </a:r>
            <a:endParaRPr lang="el-GR">
              <a:latin typeface="Calibri Light" pitchFamily="34" charset="0"/>
            </a:endParaRPr>
          </a:p>
        </p:txBody>
      </p:sp>
      <p:grpSp>
        <p:nvGrpSpPr>
          <p:cNvPr id="40965" name="Ομάδα 7"/>
          <p:cNvGrpSpPr>
            <a:grpSpLocks/>
          </p:cNvGrpSpPr>
          <p:nvPr/>
        </p:nvGrpSpPr>
        <p:grpSpPr bwMode="auto">
          <a:xfrm>
            <a:off x="2952750" y="973138"/>
            <a:ext cx="3665538" cy="1189037"/>
            <a:chOff x="2489281" y="3786135"/>
            <a:chExt cx="4160769" cy="1300240"/>
          </a:xfrm>
        </p:grpSpPr>
        <p:sp>
          <p:nvSpPr>
            <p:cNvPr id="10" name="Ορθογώνιο 9"/>
            <p:cNvSpPr/>
            <p:nvPr/>
          </p:nvSpPr>
          <p:spPr>
            <a:xfrm>
              <a:off x="2489281" y="3786135"/>
              <a:ext cx="4160769" cy="1300240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Ορθογώνιο 10"/>
            <p:cNvSpPr/>
            <p:nvPr/>
          </p:nvSpPr>
          <p:spPr>
            <a:xfrm>
              <a:off x="2489281" y="3786135"/>
              <a:ext cx="4160769" cy="13002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880696" tIns="99060" rIns="99060" bIns="99060" spcCol="1270" anchor="ctr"/>
            <a:lstStyle/>
            <a:p>
              <a:pPr algn="ctr" defTabSz="11557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l-GR" sz="2600" dirty="0"/>
                <a:t>Γραφείο Δημοσίων &amp; Διεθνών Σχέσεων </a:t>
              </a:r>
              <a:r>
                <a:rPr lang="en-US" sz="2000" b="1" dirty="0">
                  <a:hlinkClick r:id="rId5"/>
                </a:rPr>
                <a:t>(Erasmus)</a:t>
              </a:r>
              <a:endParaRPr lang="el-GR" sz="2000" b="1" dirty="0"/>
            </a:p>
          </p:txBody>
        </p:sp>
      </p:grpSp>
      <p:sp>
        <p:nvSpPr>
          <p:cNvPr id="9" name="Ορθογώνιο 8"/>
          <p:cNvSpPr/>
          <p:nvPr/>
        </p:nvSpPr>
        <p:spPr>
          <a:xfrm>
            <a:off x="2841509" y="673354"/>
            <a:ext cx="910168" cy="1365252"/>
          </a:xfrm>
          <a:prstGeom prst="rect">
            <a:avLst/>
          </a:prstGeom>
          <a:blipFill>
            <a:blip r:embed="rId6">
              <a:extLst/>
            </a:blip>
            <a:srcRect/>
            <a:stretch>
              <a:fillRect l="-2000" r="-2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40969" name="Picture 2" descr="https://scontent.xx.fbcdn.net/hphotos-xfa1/v/t1.0-9/11188262_866135596774309_7944988087824453029_n.jpg?oh=6973d5881ea0ce6677cb0197886371ea&amp;oe=55F4079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5288" y="2205038"/>
            <a:ext cx="5668962" cy="382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Εικόνα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72313" y="6330950"/>
            <a:ext cx="19716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Διάγραμμα 4"/>
          <p:cNvGraphicFramePr/>
          <p:nvPr/>
        </p:nvGraphicFramePr>
        <p:xfrm>
          <a:off x="-1160426" y="-1357596"/>
          <a:ext cx="8855086" cy="5942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Ορθογώνιο 5"/>
          <p:cNvSpPr/>
          <p:nvPr/>
        </p:nvSpPr>
        <p:spPr>
          <a:xfrm>
            <a:off x="80963" y="739775"/>
            <a:ext cx="6464300" cy="53101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Clr>
                <a:srgbClr val="831D24"/>
              </a:buClr>
              <a:buFont typeface="Wingdings" pitchFamily="2" charset="2"/>
              <a:buChar char="q"/>
            </a:pPr>
            <a:r>
              <a:rPr lang="el-GR">
                <a:latin typeface="Calibri" pitchFamily="34" charset="0"/>
              </a:rPr>
              <a:t> </a:t>
            </a:r>
            <a:r>
              <a:rPr lang="en-US">
                <a:latin typeface="Calibri" pitchFamily="34" charset="0"/>
                <a:hlinkClick r:id="rId8" action="ppaction://hlinkfile"/>
              </a:rPr>
              <a:t>My.teicrete.gr</a:t>
            </a:r>
            <a:r>
              <a:rPr lang="en-US">
                <a:latin typeface="Calibri" pitchFamily="34" charset="0"/>
              </a:rPr>
              <a:t> (</a:t>
            </a:r>
            <a:r>
              <a:rPr lang="el-GR">
                <a:latin typeface="Calibri" pitchFamily="34" charset="0"/>
              </a:rPr>
              <a:t>πλατφόρμα ηλεκτρονικών υπηρεσιών)</a:t>
            </a:r>
          </a:p>
          <a:p>
            <a:pPr marL="285750" indent="-285750">
              <a:buClr>
                <a:srgbClr val="831D24"/>
              </a:buClr>
              <a:buFont typeface="Wingdings" pitchFamily="2" charset="2"/>
              <a:buChar char="q"/>
            </a:pPr>
            <a:endParaRPr lang="el-GR">
              <a:latin typeface="Calibri" pitchFamily="34" charset="0"/>
            </a:endParaRPr>
          </a:p>
          <a:p>
            <a:pPr marL="285750" indent="-285750">
              <a:buClr>
                <a:srgbClr val="831D24"/>
              </a:buClr>
              <a:buFont typeface="Wingdings" pitchFamily="2" charset="2"/>
              <a:buChar char="q"/>
            </a:pPr>
            <a:endParaRPr lang="el-GR">
              <a:latin typeface="Calibri" pitchFamily="34" charset="0"/>
            </a:endParaRPr>
          </a:p>
          <a:p>
            <a:pPr marL="285750" indent="-285750">
              <a:buClr>
                <a:srgbClr val="831D24"/>
              </a:buClr>
              <a:buFont typeface="Wingdings" pitchFamily="2" charset="2"/>
              <a:buChar char="q"/>
            </a:pPr>
            <a:endParaRPr lang="el-GR">
              <a:latin typeface="Calibri" pitchFamily="34" charset="0"/>
            </a:endParaRPr>
          </a:p>
          <a:p>
            <a:pPr marL="285750" indent="-285750">
              <a:buClr>
                <a:srgbClr val="831D24"/>
              </a:buClr>
              <a:buFont typeface="Wingdings" pitchFamily="2" charset="2"/>
              <a:buChar char="q"/>
            </a:pPr>
            <a:endParaRPr lang="el-GR">
              <a:latin typeface="Calibri" pitchFamily="34" charset="0"/>
            </a:endParaRPr>
          </a:p>
          <a:p>
            <a:pPr marL="285750" indent="-285750">
              <a:buClr>
                <a:srgbClr val="831D24"/>
              </a:buClr>
              <a:buFont typeface="Wingdings" pitchFamily="2" charset="2"/>
              <a:buChar char="q"/>
            </a:pPr>
            <a:endParaRPr lang="el-GR">
              <a:latin typeface="Calibri" pitchFamily="34" charset="0"/>
            </a:endParaRPr>
          </a:p>
          <a:p>
            <a:pPr marL="285750" indent="-285750">
              <a:buClr>
                <a:srgbClr val="831D24"/>
              </a:buClr>
              <a:buFont typeface="Wingdings" pitchFamily="2" charset="2"/>
              <a:buChar char="q"/>
            </a:pPr>
            <a:endParaRPr lang="el-GR">
              <a:latin typeface="Calibri" pitchFamily="34" charset="0"/>
            </a:endParaRPr>
          </a:p>
          <a:p>
            <a:pPr marL="285750" indent="-285750">
              <a:buClr>
                <a:srgbClr val="831D24"/>
              </a:buClr>
              <a:buFont typeface="Wingdings" pitchFamily="2" charset="2"/>
              <a:buChar char="q"/>
            </a:pPr>
            <a:endParaRPr lang="el-GR">
              <a:latin typeface="Calibri" pitchFamily="34" charset="0"/>
            </a:endParaRPr>
          </a:p>
          <a:p>
            <a:pPr marL="285750" indent="-285750">
              <a:buClr>
                <a:srgbClr val="831D24"/>
              </a:buClr>
              <a:buFont typeface="Wingdings" pitchFamily="2" charset="2"/>
              <a:buChar char="q"/>
            </a:pPr>
            <a:endParaRPr lang="el-GR">
              <a:latin typeface="Calibri" pitchFamily="34" charset="0"/>
            </a:endParaRPr>
          </a:p>
          <a:p>
            <a:pPr marL="285750" indent="-285750">
              <a:buClr>
                <a:srgbClr val="831D24"/>
              </a:buClr>
              <a:buFont typeface="Wingdings" pitchFamily="2" charset="2"/>
              <a:buChar char="q"/>
            </a:pPr>
            <a:endParaRPr lang="el-GR">
              <a:latin typeface="Calibri" pitchFamily="34" charset="0"/>
            </a:endParaRPr>
          </a:p>
          <a:p>
            <a:pPr marL="285750" indent="-285750">
              <a:buClr>
                <a:srgbClr val="831D24"/>
              </a:buClr>
              <a:buFont typeface="Wingdings" pitchFamily="2" charset="2"/>
              <a:buChar char="q"/>
            </a:pPr>
            <a:endParaRPr lang="el-GR">
              <a:latin typeface="Calibri" pitchFamily="34" charset="0"/>
            </a:endParaRPr>
          </a:p>
          <a:p>
            <a:pPr marL="285750" indent="-285750">
              <a:buClr>
                <a:srgbClr val="831D24"/>
              </a:buClr>
              <a:buFont typeface="Wingdings" pitchFamily="2" charset="2"/>
              <a:buChar char="q"/>
            </a:pPr>
            <a:endParaRPr lang="el-GR">
              <a:latin typeface="Calibri" pitchFamily="34" charset="0"/>
            </a:endParaRPr>
          </a:p>
          <a:p>
            <a:pPr marL="285750" indent="-285750">
              <a:buClr>
                <a:srgbClr val="831D24"/>
              </a:buClr>
            </a:pPr>
            <a:r>
              <a:rPr lang="el-GR">
                <a:latin typeface="Calibri" pitchFamily="34" charset="0"/>
              </a:rPr>
              <a:t> </a:t>
            </a:r>
          </a:p>
          <a:p>
            <a:pPr marL="285750" indent="-285750">
              <a:buClr>
                <a:srgbClr val="831D24"/>
              </a:buClr>
              <a:buFont typeface="Wingdings" pitchFamily="2" charset="2"/>
              <a:buChar char="q"/>
            </a:pPr>
            <a:endParaRPr lang="en-US">
              <a:latin typeface="Calibri" pitchFamily="34" charset="0"/>
              <a:hlinkClick r:id="rId9" action="ppaction://hlinkfile"/>
            </a:endParaRPr>
          </a:p>
          <a:p>
            <a:pPr marL="285750" indent="-285750">
              <a:buClr>
                <a:srgbClr val="831D24"/>
              </a:buClr>
              <a:buFont typeface="Wingdings" pitchFamily="2" charset="2"/>
              <a:buChar char="q"/>
            </a:pPr>
            <a:endParaRPr lang="en-US">
              <a:latin typeface="Calibri" pitchFamily="34" charset="0"/>
              <a:hlinkClick r:id="rId9" action="ppaction://hlinkfile"/>
            </a:endParaRPr>
          </a:p>
          <a:p>
            <a:pPr marL="285750" indent="-285750">
              <a:buClr>
                <a:srgbClr val="831D24"/>
              </a:buClr>
              <a:buFont typeface="Wingdings" pitchFamily="2" charset="2"/>
              <a:buChar char="q"/>
            </a:pPr>
            <a:endParaRPr lang="en-US">
              <a:latin typeface="Calibri" pitchFamily="34" charset="0"/>
              <a:hlinkClick r:id="rId9" action="ppaction://hlinkfile"/>
            </a:endParaRPr>
          </a:p>
          <a:p>
            <a:pPr marL="285750" indent="-285750">
              <a:buClr>
                <a:srgbClr val="831D24"/>
              </a:buClr>
              <a:buFont typeface="Wingdings" pitchFamily="2" charset="2"/>
              <a:buChar char="q"/>
            </a:pPr>
            <a:endParaRPr lang="el-GR">
              <a:latin typeface="Calibri" pitchFamily="34" charset="0"/>
              <a:hlinkClick r:id="rId9" action="ppaction://hlinkfile"/>
            </a:endParaRPr>
          </a:p>
          <a:p>
            <a:pPr marL="285750" indent="-285750">
              <a:buClr>
                <a:srgbClr val="831D24"/>
              </a:buClr>
              <a:buFont typeface="Wingdings" pitchFamily="2" charset="2"/>
              <a:buChar char="q"/>
            </a:pPr>
            <a:endParaRPr lang="en-US">
              <a:latin typeface="Calibri" pitchFamily="34" charset="0"/>
              <a:hlinkClick r:id="rId9" action="ppaction://hlinkfile"/>
            </a:endParaRPr>
          </a:p>
          <a:p>
            <a:pPr marL="285750" indent="-285750">
              <a:buClr>
                <a:srgbClr val="831D24"/>
              </a:buClr>
              <a:buFont typeface="Wingdings" pitchFamily="2" charset="2"/>
              <a:buChar char="q"/>
            </a:pPr>
            <a:r>
              <a:rPr lang="en-US">
                <a:latin typeface="Calibri" pitchFamily="34" charset="0"/>
                <a:hlinkClick r:id="rId9" action="ppaction://hlinkfile"/>
              </a:rPr>
              <a:t>Findhome.teicrete.gr</a:t>
            </a:r>
            <a:r>
              <a:rPr lang="en-US">
                <a:latin typeface="Calibri" pitchFamily="34" charset="0"/>
              </a:rPr>
              <a:t> (</a:t>
            </a:r>
            <a:r>
              <a:rPr lang="el-GR">
                <a:latin typeface="Calibri" pitchFamily="34" charset="0"/>
              </a:rPr>
              <a:t>Αγγελίες κατοικιών) </a:t>
            </a:r>
          </a:p>
        </p:txBody>
      </p:sp>
      <p:sp>
        <p:nvSpPr>
          <p:cNvPr id="7" name="Τίτλος 1"/>
          <p:cNvSpPr txBox="1">
            <a:spLocks/>
          </p:cNvSpPr>
          <p:nvPr/>
        </p:nvSpPr>
        <p:spPr>
          <a:xfrm>
            <a:off x="0" y="247650"/>
            <a:ext cx="7886700" cy="492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l-GR" b="1">
                <a:solidFill>
                  <a:srgbClr val="831D2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Υποστήριξη Φοιτητών</a:t>
            </a:r>
            <a:endParaRPr lang="el-GR">
              <a:latin typeface="Calibri Light" pitchFamily="34" charset="0"/>
            </a:endParaRPr>
          </a:p>
        </p:txBody>
      </p:sp>
      <p:pic>
        <p:nvPicPr>
          <p:cNvPr id="41989" name="Εικόνα 7"/>
          <p:cNvPicPr>
            <a:picLocks noChangeAspect="1"/>
          </p:cNvPicPr>
          <p:nvPr/>
        </p:nvPicPr>
        <p:blipFill>
          <a:blip r:embed="rId10"/>
          <a:srcRect l="4346" t="3938" r="4236"/>
          <a:stretch>
            <a:fillRect/>
          </a:stretch>
        </p:blipFill>
        <p:spPr bwMode="auto">
          <a:xfrm>
            <a:off x="5795963" y="831850"/>
            <a:ext cx="3279775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Θέση περιεχομένου 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861050" y="3429000"/>
            <a:ext cx="2997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300038" y="938213"/>
            <a:ext cx="8507412" cy="4805362"/>
          </a:xfrm>
        </p:spPr>
        <p:txBody>
          <a:bodyPr rtlCol="0">
            <a:normAutofit/>
          </a:bodyPr>
          <a:lstStyle/>
          <a:p>
            <a:pPr marL="91440" indent="-91440" fontAlgn="auto">
              <a:buFont typeface="Wingdings" panose="05000000000000000000" pitchFamily="2" charset="2"/>
              <a:buChar char="q"/>
              <a:defRPr/>
            </a:pPr>
            <a:r>
              <a:rPr lang="el-GR" sz="2100" b="1" dirty="0" smtClean="0">
                <a:solidFill>
                  <a:schemeClr val="tx1"/>
                </a:solidFill>
                <a:latin typeface="+mj-lt"/>
              </a:rPr>
              <a:t> Ερευνητικές Εγκαταστάσεις του Αιολικού Πάρκου της Σ.Τ.ΕΦ.</a:t>
            </a:r>
          </a:p>
          <a:p>
            <a:pPr marL="91440" indent="-91440" fontAlgn="auto">
              <a:buFont typeface="Wingdings" panose="05000000000000000000" pitchFamily="2" charset="2"/>
              <a:buChar char="q"/>
              <a:defRPr/>
            </a:pPr>
            <a:endParaRPr lang="el-GR" sz="2100" b="1" dirty="0" smtClean="0">
              <a:solidFill>
                <a:schemeClr val="tx1"/>
              </a:solidFill>
              <a:latin typeface="+mj-lt"/>
            </a:endParaRPr>
          </a:p>
          <a:p>
            <a:pPr marL="91440" indent="-91440" fontAlgn="auto">
              <a:buFont typeface="Wingdings" panose="05000000000000000000" pitchFamily="2" charset="2"/>
              <a:buChar char="q"/>
              <a:defRPr/>
            </a:pPr>
            <a:r>
              <a:rPr lang="el-GR" sz="21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l-GR" sz="2100" b="1" dirty="0" err="1" smtClean="0">
                <a:solidFill>
                  <a:schemeClr val="tx1"/>
                </a:solidFill>
                <a:latin typeface="+mj-lt"/>
              </a:rPr>
              <a:t>Θερμοκηπιακές</a:t>
            </a:r>
            <a:r>
              <a:rPr lang="el-GR" sz="2100" b="1" dirty="0" smtClean="0">
                <a:solidFill>
                  <a:schemeClr val="tx1"/>
                </a:solidFill>
                <a:latin typeface="+mj-lt"/>
              </a:rPr>
              <a:t> &amp; Ερευνητικές </a:t>
            </a:r>
            <a:br>
              <a:rPr lang="el-GR" sz="2100" b="1" dirty="0" smtClean="0">
                <a:solidFill>
                  <a:schemeClr val="tx1"/>
                </a:solidFill>
                <a:latin typeface="+mj-lt"/>
              </a:rPr>
            </a:br>
            <a:r>
              <a:rPr lang="el-GR" sz="2100" b="1" dirty="0" smtClean="0">
                <a:solidFill>
                  <a:schemeClr val="tx1"/>
                </a:solidFill>
                <a:latin typeface="+mj-lt"/>
              </a:rPr>
              <a:t>Εγκαταστάσεις του Αγροκτήματος της Σ.ΤΕ.Γ.</a:t>
            </a:r>
          </a:p>
          <a:p>
            <a:pPr marL="91440" indent="-91440" fontAlgn="auto">
              <a:buFont typeface="Wingdings" panose="05000000000000000000" pitchFamily="2" charset="2"/>
              <a:buChar char="q"/>
              <a:defRPr/>
            </a:pPr>
            <a:endParaRPr lang="el-GR" sz="2100" dirty="0" smtClean="0">
              <a:solidFill>
                <a:schemeClr val="tx1"/>
              </a:solidFill>
              <a:latin typeface="+mj-lt"/>
            </a:endParaRPr>
          </a:p>
          <a:p>
            <a:pPr marL="91440" indent="-91440" fontAlgn="auto">
              <a:buFont typeface="Wingdings" panose="05000000000000000000" pitchFamily="2" charset="2"/>
              <a:buChar char="q"/>
              <a:defRPr/>
            </a:pPr>
            <a:r>
              <a:rPr lang="el-GR" sz="21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l-GR" sz="2100" b="1" dirty="0" smtClean="0">
                <a:solidFill>
                  <a:schemeClr val="tx1"/>
                </a:solidFill>
                <a:latin typeface="+mj-lt"/>
              </a:rPr>
              <a:t>Εργαστήρια όλων των Τμημάτων (Ρομποτικής, Πολυμέσων, Τηλεπικοινωνιών, Χημείας, Βιοτεχνολογίας, κλπ)</a:t>
            </a:r>
          </a:p>
          <a:p>
            <a:pPr marL="0" indent="0" fontAlgn="auto">
              <a:buFont typeface="Calibri" pitchFamily="34" charset="0"/>
              <a:buNone/>
              <a:defRPr/>
            </a:pPr>
            <a:endParaRPr lang="el-GR" sz="2100" dirty="0" smtClean="0">
              <a:solidFill>
                <a:schemeClr val="tx1"/>
              </a:solidFill>
              <a:latin typeface="+mj-lt"/>
            </a:endParaRPr>
          </a:p>
          <a:p>
            <a:pPr marL="91440" indent="-91440" fontAlgn="auto">
              <a:buFont typeface="Wingdings" panose="05000000000000000000" pitchFamily="2" charset="2"/>
              <a:buChar char="q"/>
              <a:defRPr/>
            </a:pPr>
            <a:r>
              <a:rPr lang="el-GR" sz="2100" dirty="0" smtClean="0">
                <a:solidFill>
                  <a:schemeClr val="tx1"/>
                </a:solidFill>
              </a:rPr>
              <a:t> </a:t>
            </a:r>
            <a:r>
              <a:rPr lang="el-GR" sz="2100" dirty="0">
                <a:solidFill>
                  <a:schemeClr val="tx1"/>
                </a:solidFill>
              </a:rPr>
              <a:t>Κέντρο Τεχνολογικής Έρευνας</a:t>
            </a:r>
            <a:endParaRPr lang="el-GR" sz="2100" dirty="0" smtClean="0">
              <a:solidFill>
                <a:schemeClr val="tx1"/>
              </a:solidFill>
              <a:latin typeface="+mj-lt"/>
            </a:endParaRPr>
          </a:p>
          <a:p>
            <a:pPr marL="91440" indent="-91440" fontAlgn="auto">
              <a:buFont typeface="Wingdings" panose="05000000000000000000" pitchFamily="2" charset="2"/>
              <a:buChar char="q"/>
              <a:defRPr/>
            </a:pPr>
            <a:endParaRPr lang="el-GR" sz="2100" dirty="0" smtClean="0">
              <a:solidFill>
                <a:schemeClr val="tx1"/>
              </a:solidFill>
              <a:latin typeface="+mj-lt"/>
            </a:endParaRPr>
          </a:p>
          <a:p>
            <a:pPr marL="91440" indent="-91440" fontAlgn="auto">
              <a:buFont typeface="Wingdings" panose="05000000000000000000" pitchFamily="2" charset="2"/>
              <a:buChar char="q"/>
              <a:defRPr/>
            </a:pPr>
            <a:r>
              <a:rPr lang="el-GR" sz="2100" dirty="0" smtClean="0">
                <a:solidFill>
                  <a:schemeClr val="tx1"/>
                </a:solidFill>
                <a:latin typeface="+mj-lt"/>
              </a:rPr>
              <a:t>  </a:t>
            </a:r>
            <a:r>
              <a:rPr lang="el-GR" sz="2100" b="1" dirty="0" smtClean="0">
                <a:solidFill>
                  <a:schemeClr val="tx1"/>
                </a:solidFill>
                <a:latin typeface="+mj-lt"/>
              </a:rPr>
              <a:t>Σχολή Δια Βίου Εκπαίδευσης</a:t>
            </a:r>
          </a:p>
          <a:p>
            <a:pPr marL="91440" indent="-91440" fontAlgn="auto">
              <a:buFont typeface="Wingdings" panose="05000000000000000000" pitchFamily="2" charset="2"/>
              <a:buChar char="q"/>
              <a:defRPr/>
            </a:pPr>
            <a:endParaRPr lang="el-GR" dirty="0" smtClean="0">
              <a:solidFill>
                <a:schemeClr val="tx1"/>
              </a:solidFill>
              <a:latin typeface="+mj-lt"/>
            </a:endParaRPr>
          </a:p>
          <a:p>
            <a:pPr marL="91440" indent="-91440" fontAlgn="auto">
              <a:defRPr/>
            </a:pPr>
            <a:endParaRPr lang="el-GR" dirty="0" smtClean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Τίτλος 1"/>
          <p:cNvSpPr txBox="1">
            <a:spLocks/>
          </p:cNvSpPr>
          <p:nvPr/>
        </p:nvSpPr>
        <p:spPr>
          <a:xfrm>
            <a:off x="0" y="315913"/>
            <a:ext cx="7886700" cy="492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l-GR" b="1">
                <a:solidFill>
                  <a:srgbClr val="831D2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Ενισχυτικά – Υποστηρικτικά Σπουδών</a:t>
            </a:r>
            <a:endParaRPr lang="el-GR">
              <a:latin typeface="Calibri Light" pitchFamily="34" charset="0"/>
            </a:endParaRPr>
          </a:p>
        </p:txBody>
      </p:sp>
      <p:pic>
        <p:nvPicPr>
          <p:cNvPr id="43011" name="Εικόνα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72313" y="6330950"/>
            <a:ext cx="19716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Εικόνα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51313" y="5056188"/>
            <a:ext cx="4570412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4" descr="https://www.teicrete.gr/sites/default/files/styles/news_image/public/content_images/Agroktima7b.jpg?itok=b_EabrFV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80050" y="1778000"/>
            <a:ext cx="1787525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6" descr="http://www.steg.teicrete.gr/filesfiles/image/labs/lab_greenhouse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70763" y="1633538"/>
            <a:ext cx="1350962" cy="114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Εικόνα 13"/>
          <p:cNvPicPr>
            <a:picLocks noChangeAspect="1"/>
          </p:cNvPicPr>
          <p:nvPr/>
        </p:nvPicPr>
        <p:blipFill>
          <a:blip r:embed="rId7"/>
          <a:srcRect r="29408"/>
          <a:stretch>
            <a:fillRect/>
          </a:stretch>
        </p:blipFill>
        <p:spPr bwMode="auto">
          <a:xfrm>
            <a:off x="7394575" y="3482975"/>
            <a:ext cx="1327150" cy="124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6" name="Εικόνα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480050" y="3482975"/>
            <a:ext cx="1828800" cy="124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7" name="Εικόνα 15"/>
          <p:cNvPicPr>
            <a:picLocks noChangeAspect="1"/>
          </p:cNvPicPr>
          <p:nvPr/>
        </p:nvPicPr>
        <p:blipFill>
          <a:blip r:embed="rId9"/>
          <a:srcRect r="32614"/>
          <a:stretch>
            <a:fillRect/>
          </a:stretch>
        </p:blipFill>
        <p:spPr bwMode="auto">
          <a:xfrm>
            <a:off x="4151313" y="3482975"/>
            <a:ext cx="1243012" cy="122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000">
              <a:srgbClr val="831D24"/>
            </a:gs>
            <a:gs pos="60000">
              <a:schemeClr val="bg1"/>
            </a:gs>
            <a:gs pos="27000">
              <a:srgbClr val="831D24"/>
            </a:gs>
            <a:gs pos="52000">
              <a:srgbClr val="831D2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Θέση περιεχομένου 8"/>
          <p:cNvPicPr>
            <a:picLocks noGrp="1" noChangeAspect="1"/>
          </p:cNvPicPr>
          <p:nvPr>
            <p:ph idx="1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780148" y="3979084"/>
            <a:ext cx="7496830" cy="3139297"/>
          </a:xfrm>
          <a:effectLst>
            <a:softEdge rad="635000"/>
          </a:effectLst>
        </p:spPr>
      </p:pic>
      <p:pic>
        <p:nvPicPr>
          <p:cNvPr id="45059" name="Εικόνα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72313" y="6330950"/>
            <a:ext cx="19716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Θέση περιεχομένου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51275" y="3455988"/>
            <a:ext cx="1754188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Ευθύγραμμο βέλος σύνδεσης 3"/>
          <p:cNvCxnSpPr/>
          <p:nvPr/>
        </p:nvCxnSpPr>
        <p:spPr>
          <a:xfrm flipH="1">
            <a:off x="4603750" y="4487863"/>
            <a:ext cx="114300" cy="752475"/>
          </a:xfrm>
          <a:prstGeom prst="straightConnector1">
            <a:avLst/>
          </a:prstGeom>
          <a:ln>
            <a:solidFill>
              <a:srgbClr val="831D24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ttp://robolab.chania.teicrete.gr/wp-content/uploads/2015/03/simple_1140x420_1.jpg"/>
          <p:cNvPicPr>
            <a:picLocks noChangeAspect="1" noChangeArrowheads="1"/>
          </p:cNvPicPr>
          <p:nvPr/>
        </p:nvPicPr>
        <p:blipFill>
          <a:blip r:embed="rId6"/>
          <a:srcRect l="9547" r="2966"/>
          <a:stretch>
            <a:fillRect/>
          </a:stretch>
        </p:blipFill>
        <p:spPr bwMode="auto">
          <a:xfrm>
            <a:off x="779463" y="5613400"/>
            <a:ext cx="1741487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Ευθύγραμμο βέλος σύνδεσης 10"/>
          <p:cNvCxnSpPr/>
          <p:nvPr/>
        </p:nvCxnSpPr>
        <p:spPr>
          <a:xfrm flipV="1">
            <a:off x="1692275" y="4757738"/>
            <a:ext cx="387350" cy="835025"/>
          </a:xfrm>
          <a:prstGeom prst="straightConnector1">
            <a:avLst/>
          </a:prstGeom>
          <a:ln>
            <a:solidFill>
              <a:srgbClr val="831D24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...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93925" y="3455988"/>
            <a:ext cx="1444625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Ευθύγραμμο βέλος σύνδεσης 15"/>
          <p:cNvCxnSpPr/>
          <p:nvPr/>
        </p:nvCxnSpPr>
        <p:spPr>
          <a:xfrm>
            <a:off x="2897188" y="4476750"/>
            <a:ext cx="288925" cy="544513"/>
          </a:xfrm>
          <a:prstGeom prst="straightConnector1">
            <a:avLst/>
          </a:prstGeom>
          <a:ln>
            <a:solidFill>
              <a:srgbClr val="831D24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054" name="Picture 6" descr="...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826125" y="3733800"/>
            <a:ext cx="1489075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 descr="...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334250" y="5745163"/>
            <a:ext cx="1479550" cy="105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2" descr="...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569200" y="3733800"/>
            <a:ext cx="1465263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5" name="Ευθύγραμμο βέλος σύνδεσης 24"/>
          <p:cNvCxnSpPr/>
          <p:nvPr/>
        </p:nvCxnSpPr>
        <p:spPr>
          <a:xfrm flipH="1">
            <a:off x="5889625" y="4794250"/>
            <a:ext cx="436563" cy="777875"/>
          </a:xfrm>
          <a:prstGeom prst="straightConnector1">
            <a:avLst/>
          </a:prstGeom>
          <a:ln>
            <a:solidFill>
              <a:srgbClr val="831D24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Ευθύγραμμο βέλος σύνδεσης 27"/>
          <p:cNvCxnSpPr/>
          <p:nvPr/>
        </p:nvCxnSpPr>
        <p:spPr>
          <a:xfrm flipH="1" flipV="1">
            <a:off x="6326188" y="6167438"/>
            <a:ext cx="1008062" cy="220662"/>
          </a:xfrm>
          <a:prstGeom prst="straightConnector1">
            <a:avLst/>
          </a:prstGeom>
          <a:ln>
            <a:solidFill>
              <a:srgbClr val="831D24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2" name="Ευθύγραμμο βέλος σύνδεσης 31"/>
          <p:cNvCxnSpPr/>
          <p:nvPr/>
        </p:nvCxnSpPr>
        <p:spPr>
          <a:xfrm flipH="1">
            <a:off x="7242175" y="4794250"/>
            <a:ext cx="790575" cy="642938"/>
          </a:xfrm>
          <a:prstGeom prst="straightConnector1">
            <a:avLst/>
          </a:prstGeom>
          <a:ln>
            <a:solidFill>
              <a:srgbClr val="831D24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3" name="Ορθογώνιο 32"/>
          <p:cNvSpPr/>
          <p:nvPr/>
        </p:nvSpPr>
        <p:spPr>
          <a:xfrm>
            <a:off x="209550" y="2844800"/>
            <a:ext cx="5897563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831D24"/>
              </a:buClr>
            </a:pPr>
            <a:r>
              <a:rPr lang="el-GR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Παραρτήματα </a:t>
            </a:r>
            <a:endParaRPr lang="el-GR" sz="2000" b="1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45073" name="Εικόνα 3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72325" y="2852738"/>
            <a:ext cx="19716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8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8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8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8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8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8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8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8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8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175" y="1047750"/>
            <a:ext cx="5260975" cy="2863850"/>
          </a:xfrm>
        </p:spPr>
      </p:pic>
      <p:sp>
        <p:nvSpPr>
          <p:cNvPr id="4" name="Τίτλος 1"/>
          <p:cNvSpPr txBox="1">
            <a:spLocks/>
          </p:cNvSpPr>
          <p:nvPr/>
        </p:nvSpPr>
        <p:spPr>
          <a:xfrm>
            <a:off x="0" y="307975"/>
            <a:ext cx="7886700" cy="492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b="1">
                <a:solidFill>
                  <a:srgbClr val="831D2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Campus</a:t>
            </a:r>
            <a:r>
              <a:rPr lang="el-GR" b="1">
                <a:solidFill>
                  <a:srgbClr val="831D2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ΤΕΙ Κρήτης (Ηράκλειο)</a:t>
            </a:r>
            <a:endParaRPr lang="el-GR">
              <a:latin typeface="Calibri Light" pitchFamily="34" charset="0"/>
            </a:endParaRPr>
          </a:p>
        </p:txBody>
      </p:sp>
      <p:pic>
        <p:nvPicPr>
          <p:cNvPr id="46083" name="Εικόνα 6"/>
          <p:cNvPicPr>
            <a:picLocks noChangeAspect="1"/>
          </p:cNvPicPr>
          <p:nvPr/>
        </p:nvPicPr>
        <p:blipFill>
          <a:blip r:embed="rId3"/>
          <a:srcRect b="4495"/>
          <a:stretch>
            <a:fillRect/>
          </a:stretch>
        </p:blipFill>
        <p:spPr bwMode="auto">
          <a:xfrm>
            <a:off x="5264150" y="1047750"/>
            <a:ext cx="1874838" cy="286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Εικόνα 7"/>
          <p:cNvPicPr>
            <a:picLocks noChangeAspect="1"/>
          </p:cNvPicPr>
          <p:nvPr/>
        </p:nvPicPr>
        <p:blipFill>
          <a:blip r:embed="rId4"/>
          <a:srcRect l="951" t="7951" r="-951" b="-3777"/>
          <a:stretch>
            <a:fillRect/>
          </a:stretch>
        </p:blipFill>
        <p:spPr bwMode="auto">
          <a:xfrm>
            <a:off x="7138988" y="1047750"/>
            <a:ext cx="2005012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Εικόνα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913188"/>
            <a:ext cx="3371850" cy="203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Εικόνα 10"/>
          <p:cNvPicPr>
            <a:picLocks noChangeAspect="1"/>
          </p:cNvPicPr>
          <p:nvPr/>
        </p:nvPicPr>
        <p:blipFill>
          <a:blip r:embed="rId6"/>
          <a:srcRect r="21558"/>
          <a:stretch>
            <a:fillRect/>
          </a:stretch>
        </p:blipFill>
        <p:spPr bwMode="auto">
          <a:xfrm>
            <a:off x="6450013" y="3911600"/>
            <a:ext cx="2693987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7" name="Εικόνα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71850" y="3911600"/>
            <a:ext cx="3078163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8" name="Εικόνα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72313" y="6330950"/>
            <a:ext cx="19716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">
              <a:srgbClr val="831D24"/>
            </a:gs>
            <a:gs pos="60000">
              <a:schemeClr val="bg1"/>
            </a:gs>
            <a:gs pos="27000">
              <a:srgbClr val="831D24"/>
            </a:gs>
            <a:gs pos="52000">
              <a:srgbClr val="831D2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/>
          <p:cNvSpPr/>
          <p:nvPr/>
        </p:nvSpPr>
        <p:spPr>
          <a:xfrm>
            <a:off x="0" y="3054350"/>
            <a:ext cx="5897563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831D24"/>
              </a:buClr>
            </a:pPr>
            <a:r>
              <a:rPr lang="el-GR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Υποψήφιοι &amp; Πρωτοετείς Φοιτητές</a:t>
            </a:r>
            <a:endParaRPr lang="el-GR" sz="200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47107" name="Εικόνα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72325" y="2951163"/>
            <a:ext cx="1971675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 descr="teicrete-reg.jp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342243" y="4118706"/>
            <a:ext cx="4237182" cy="2613465"/>
          </a:xfrm>
          <a:prstGeom prst="rect">
            <a:avLst/>
          </a:prstGeom>
          <a:effectLst>
            <a:softEdge rad="63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-92075" y="808038"/>
            <a:ext cx="2732088" cy="5064125"/>
          </a:xfrm>
        </p:spPr>
        <p:txBody>
          <a:bodyPr rtlCol="0">
            <a:normAutofit/>
          </a:bodyPr>
          <a:lstStyle/>
          <a:p>
            <a:pPr marL="91440" indent="-91440" algn="ctr" fontAlgn="auto">
              <a:defRPr/>
            </a:pPr>
            <a:r>
              <a:rPr lang="el-GR" sz="1800" dirty="0" smtClean="0">
                <a:solidFill>
                  <a:srgbClr val="831D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ΣΧΟΛΕΣ &amp; ΤΜΗΜΑΤΑ ΤΕΙ ΚΡΗΤΗΣ</a:t>
            </a:r>
            <a:br>
              <a:rPr lang="el-GR" sz="1800" dirty="0" smtClean="0">
                <a:solidFill>
                  <a:srgbClr val="831D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1800" dirty="0" smtClean="0">
                <a:solidFill>
                  <a:srgbClr val="831D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ΣΤΑ 5 ΕΠΙΣΤΗΜΟΝΙΚΑ ΠΕΔΙΑ ΤΟΥ ΜΗΧΑΝΟΓΡΑΦΙΚΟΥ ΔΕΛΤΙΟΥ</a:t>
            </a:r>
          </a:p>
          <a:p>
            <a:pPr marL="91440" indent="-91440" algn="ctr" fontAlgn="auto">
              <a:defRPr/>
            </a:pPr>
            <a:endParaRPr lang="el-GR" sz="1800" dirty="0">
              <a:solidFill>
                <a:srgbClr val="831D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1440" indent="-91440" algn="ctr" fontAlgn="auto">
              <a:defRPr/>
            </a:pPr>
            <a:endParaRPr lang="el-GR" sz="1800" dirty="0" smtClean="0">
              <a:solidFill>
                <a:srgbClr val="831D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8130" name="Εικόνα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72313" y="6330950"/>
            <a:ext cx="19716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Τίτλος 1"/>
          <p:cNvSpPr txBox="1">
            <a:spLocks/>
          </p:cNvSpPr>
          <p:nvPr/>
        </p:nvSpPr>
        <p:spPr>
          <a:xfrm>
            <a:off x="0" y="215900"/>
            <a:ext cx="7886700" cy="492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l-GR" b="1">
                <a:solidFill>
                  <a:srgbClr val="831D2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Επιλογές για Προπτυχιακές Σπουδές στο ΤΕΙ Κρήτης</a:t>
            </a:r>
            <a:endParaRPr lang="el-GR">
              <a:latin typeface="Calibri Light" pitchFamily="34" charset="0"/>
            </a:endParaRPr>
          </a:p>
        </p:txBody>
      </p:sp>
      <p:pic>
        <p:nvPicPr>
          <p:cNvPr id="48132" name="Εικόνα 17"/>
          <p:cNvPicPr>
            <a:picLocks noChangeAspect="1"/>
          </p:cNvPicPr>
          <p:nvPr/>
        </p:nvPicPr>
        <p:blipFill>
          <a:blip r:embed="rId3"/>
          <a:srcRect t="1070" b="1018"/>
          <a:stretch>
            <a:fillRect/>
          </a:stretch>
        </p:blipFill>
        <p:spPr bwMode="auto">
          <a:xfrm>
            <a:off x="2640013" y="603250"/>
            <a:ext cx="4649787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">
              <a:srgbClr val="831D24"/>
            </a:gs>
            <a:gs pos="60000">
              <a:schemeClr val="bg1"/>
            </a:gs>
            <a:gs pos="27000">
              <a:srgbClr val="831D24"/>
            </a:gs>
            <a:gs pos="52000">
              <a:srgbClr val="831D2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413" y="4203700"/>
            <a:ext cx="5540375" cy="2654300"/>
          </a:xfrm>
        </p:spPr>
        <p:txBody>
          <a:bodyPr>
            <a:noAutofit/>
          </a:bodyPr>
          <a:lstStyle/>
          <a:p>
            <a:pPr marL="0" fontAlgn="auto">
              <a:spcBef>
                <a:spcPts val="0"/>
              </a:spcBef>
              <a:spcAft>
                <a:spcPts val="0"/>
              </a:spcAft>
              <a:buClr>
                <a:srgbClr val="831D24"/>
              </a:buClr>
              <a:buFont typeface="Wingdings" panose="05000000000000000000" pitchFamily="2" charset="2"/>
              <a:buChar char="q"/>
              <a:defRPr/>
            </a:pPr>
            <a:r>
              <a:rPr lang="el-G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Εκπαίδευση </a:t>
            </a:r>
            <a:r>
              <a:rPr lang="el-G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(Προπτυχιακά και Μεταπτυχιακά)</a:t>
            </a:r>
          </a:p>
          <a:p>
            <a:pPr marL="0" fontAlgn="auto">
              <a:spcBef>
                <a:spcPts val="0"/>
              </a:spcBef>
              <a:spcAft>
                <a:spcPts val="0"/>
              </a:spcAft>
              <a:buClr>
                <a:srgbClr val="831D24"/>
              </a:buClr>
              <a:buFont typeface="Wingdings" panose="05000000000000000000" pitchFamily="2" charset="2"/>
              <a:buChar char="q"/>
              <a:defRPr/>
            </a:pPr>
            <a:r>
              <a:rPr lang="el-G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Φοιτητική </a:t>
            </a:r>
            <a:r>
              <a:rPr lang="el-G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Ζωή – Παροχές – Υποστήριξη φοιτητών</a:t>
            </a:r>
            <a:endParaRPr lang="el-GR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fontAlgn="auto">
              <a:spcBef>
                <a:spcPts val="0"/>
              </a:spcBef>
              <a:spcAft>
                <a:spcPts val="0"/>
              </a:spcAft>
              <a:buClr>
                <a:srgbClr val="831D24"/>
              </a:buClr>
              <a:buFont typeface="Wingdings" panose="05000000000000000000" pitchFamily="2" charset="2"/>
              <a:buChar char="q"/>
              <a:defRPr/>
            </a:pPr>
            <a:r>
              <a:rPr lang="el-G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Campus 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l-G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Παραρτήματα ΤΕΙ Κρήτης</a:t>
            </a:r>
          </a:p>
          <a:p>
            <a:pPr marL="0" fontAlgn="auto">
              <a:spcBef>
                <a:spcPts val="0"/>
              </a:spcBef>
              <a:spcAft>
                <a:spcPts val="0"/>
              </a:spcAft>
              <a:buClr>
                <a:srgbClr val="831D24"/>
              </a:buClr>
              <a:buFont typeface="Wingdings" panose="05000000000000000000" pitchFamily="2" charset="2"/>
              <a:buChar char="q"/>
              <a:defRPr/>
            </a:pPr>
            <a:r>
              <a:rPr lang="el-G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Υποψήφιοι </a:t>
            </a:r>
            <a:r>
              <a:rPr lang="el-G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Πρωτοετείς Φοιτητές </a:t>
            </a:r>
          </a:p>
          <a:p>
            <a:pPr marL="0" fontAlgn="auto">
              <a:spcBef>
                <a:spcPts val="0"/>
              </a:spcBef>
              <a:spcAft>
                <a:spcPts val="0"/>
              </a:spcAft>
              <a:buClr>
                <a:srgbClr val="831D24"/>
              </a:buClr>
              <a:buFont typeface="Wingdings" panose="05000000000000000000" pitchFamily="2" charset="2"/>
              <a:buChar char="q"/>
              <a:defRPr/>
            </a:pPr>
            <a:r>
              <a:rPr lang="el-G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Ταυτότητα </a:t>
            </a:r>
            <a:r>
              <a:rPr lang="el-G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</a:t>
            </a:r>
            <a:r>
              <a:rPr lang="el-G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Αποστολή</a:t>
            </a:r>
          </a:p>
          <a:p>
            <a:pPr marL="0" fontAlgn="auto">
              <a:spcBef>
                <a:spcPts val="0"/>
              </a:spcBef>
              <a:spcAft>
                <a:spcPts val="0"/>
              </a:spcAft>
              <a:buClr>
                <a:srgbClr val="831D24"/>
              </a:buClr>
              <a:buFont typeface="Wingdings" panose="05000000000000000000" pitchFamily="2" charset="2"/>
              <a:buChar char="q"/>
              <a:defRPr/>
            </a:pPr>
            <a:r>
              <a:rPr lang="el-G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Διοίκηση </a:t>
            </a:r>
            <a:r>
              <a:rPr lang="el-G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Ιδρύματος</a:t>
            </a:r>
          </a:p>
          <a:p>
            <a:pPr marL="0" fontAlgn="auto">
              <a:spcBef>
                <a:spcPts val="0"/>
              </a:spcBef>
              <a:spcAft>
                <a:spcPts val="0"/>
              </a:spcAft>
              <a:buClr>
                <a:srgbClr val="831D24"/>
              </a:buClr>
              <a:buFont typeface="Wingdings" panose="05000000000000000000" pitchFamily="2" charset="2"/>
              <a:buChar char="q"/>
              <a:defRPr/>
            </a:pPr>
            <a:r>
              <a:rPr lang="el-G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Εξωστρέφεια </a:t>
            </a:r>
            <a:r>
              <a:rPr lang="el-G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και Συνεργασίες</a:t>
            </a:r>
          </a:p>
          <a:p>
            <a:pPr marL="0" fontAlgn="auto">
              <a:spcBef>
                <a:spcPts val="0"/>
              </a:spcBef>
              <a:spcAft>
                <a:spcPts val="0"/>
              </a:spcAft>
              <a:buClr>
                <a:srgbClr val="831D24"/>
              </a:buClr>
              <a:buFont typeface="Wingdings" panose="05000000000000000000" pitchFamily="2" charset="2"/>
              <a:buChar char="q"/>
              <a:defRPr/>
            </a:pPr>
            <a:r>
              <a:rPr lang="el-G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Έρευνα </a:t>
            </a:r>
            <a:r>
              <a:rPr lang="el-G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Καινοτομίες – Μεταφορά Τεχνολογίας</a:t>
            </a:r>
          </a:p>
          <a:p>
            <a:pPr marL="0" fontAlgn="auto">
              <a:spcBef>
                <a:spcPts val="0"/>
              </a:spcBef>
              <a:spcAft>
                <a:spcPts val="0"/>
              </a:spcAft>
              <a:buClr>
                <a:srgbClr val="831D24"/>
              </a:buClr>
              <a:buFont typeface="Wingdings" panose="05000000000000000000" pitchFamily="2" charset="2"/>
              <a:buChar char="q"/>
              <a:defRPr/>
            </a:pPr>
            <a:r>
              <a:rPr lang="el-G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Συμβολή </a:t>
            </a:r>
            <a:r>
              <a:rPr lang="el-G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στην Τοπική &amp; Περιφερειακή </a:t>
            </a:r>
            <a:r>
              <a:rPr lang="el-G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ανάπτυξη</a:t>
            </a:r>
          </a:p>
          <a:p>
            <a:pPr marL="0" fontAlgn="auto">
              <a:spcBef>
                <a:spcPts val="0"/>
              </a:spcBef>
              <a:spcAft>
                <a:spcPts val="0"/>
              </a:spcAft>
              <a:buClr>
                <a:srgbClr val="831D24"/>
              </a:buClr>
              <a:buFont typeface="Wingdings" panose="05000000000000000000" pitchFamily="2" charset="2"/>
              <a:buChar char="q"/>
              <a:defRPr/>
            </a:pPr>
            <a:r>
              <a:rPr lang="el-G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Βραβεία-Διακρίσεις </a:t>
            </a:r>
            <a:endParaRPr lang="el-GR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699" name="Εικόνα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94475" y="2901950"/>
            <a:ext cx="2482850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TextBox 10"/>
          <p:cNvSpPr txBox="1">
            <a:spLocks noChangeArrowheads="1"/>
          </p:cNvSpPr>
          <p:nvPr/>
        </p:nvSpPr>
        <p:spPr bwMode="auto">
          <a:xfrm>
            <a:off x="7040563" y="6388100"/>
            <a:ext cx="3460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  <a:hlinkClick r:id="rId4"/>
              </a:rPr>
              <a:t>www.teicrete.gr</a:t>
            </a:r>
            <a:endParaRPr lang="el-GR">
              <a:latin typeface="Calibri" pitchFamily="34" charset="0"/>
            </a:endParaRPr>
          </a:p>
        </p:txBody>
      </p:sp>
      <p:sp>
        <p:nvSpPr>
          <p:cNvPr id="12" name="Κουμπί ενέργειας: Πληροφορίες 11">
            <a:hlinkClick r:id="" action="ppaction://noaction" highlightClick="1"/>
          </p:cNvPr>
          <p:cNvSpPr/>
          <p:nvPr/>
        </p:nvSpPr>
        <p:spPr>
          <a:xfrm>
            <a:off x="6837363" y="6456363"/>
            <a:ext cx="244475" cy="217487"/>
          </a:xfrm>
          <a:prstGeom prst="actionButtonInformation">
            <a:avLst/>
          </a:prstGeom>
          <a:solidFill>
            <a:srgbClr val="831D24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10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6640513" y="1836738"/>
            <a:ext cx="2374900" cy="2012950"/>
          </a:xfrm>
          <a:prstGeom prst="rect">
            <a:avLst/>
          </a:prstGeom>
        </p:spPr>
        <p:txBody>
          <a:bodyPr lIns="68580" tIns="34290" rIns="68580" bIns="3429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3600" dirty="0"/>
          </a:p>
        </p:txBody>
      </p:sp>
      <p:pic>
        <p:nvPicPr>
          <p:cNvPr id="49154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01763"/>
            <a:ext cx="9144000" cy="191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696913" y="4402138"/>
            <a:ext cx="8318500" cy="113823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831D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www.teicrete.gr</a:t>
            </a:r>
            <a:r>
              <a:rPr lang="en-US" sz="2400" b="1" dirty="0">
                <a:solidFill>
                  <a:srgbClr val="831D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en-US" sz="2400" b="1" dirty="0" err="1">
                <a:solidFill>
                  <a:srgbClr val="831D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newstudents</a:t>
            </a:r>
            <a:endParaRPr lang="en-US" sz="2400" b="1" dirty="0">
              <a:solidFill>
                <a:srgbClr val="831D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831D24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831D24"/>
                </a:solidFill>
                <a:latin typeface="+mn-lt"/>
                <a:cs typeface="+mn-cs"/>
              </a:rPr>
              <a:t>On line </a:t>
            </a:r>
            <a:r>
              <a:rPr lang="el-GR" sz="2000" dirty="0">
                <a:solidFill>
                  <a:srgbClr val="831D24"/>
                </a:solidFill>
                <a:latin typeface="+mn-lt"/>
                <a:cs typeface="+mn-cs"/>
              </a:rPr>
              <a:t>Επαγγελματική Συμβουλευτική</a:t>
            </a:r>
            <a:r>
              <a:rPr lang="en-US" sz="2000" dirty="0">
                <a:solidFill>
                  <a:srgbClr val="831D24"/>
                </a:solidFill>
                <a:latin typeface="+mn-lt"/>
                <a:cs typeface="+mn-cs"/>
              </a:rPr>
              <a:t>: </a:t>
            </a:r>
            <a:r>
              <a:rPr lang="en-US" sz="2000" dirty="0">
                <a:solidFill>
                  <a:srgbClr val="831D24"/>
                </a:solidFill>
                <a:latin typeface="+mn-lt"/>
                <a:cs typeface="+mn-cs"/>
                <a:hlinkClick r:id="rId3"/>
              </a:rPr>
              <a:t>http://goo.gl/U4xPSF </a:t>
            </a:r>
            <a:endParaRPr lang="en-US" sz="2000" dirty="0">
              <a:solidFill>
                <a:srgbClr val="831D24"/>
              </a:solidFill>
              <a:latin typeface="+mn-lt"/>
              <a:cs typeface="+mn-cs"/>
            </a:endParaRPr>
          </a:p>
        </p:txBody>
      </p:sp>
      <p:pic>
        <p:nvPicPr>
          <p:cNvPr id="49156" name="Picture 3" descr="google form 2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53338" y="4375150"/>
            <a:ext cx="1120775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Εικόνα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72313" y="6330950"/>
            <a:ext cx="19716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700" y="276225"/>
            <a:ext cx="7543800" cy="477838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r>
              <a:rPr lang="el-GR" sz="1800" b="1" smtClean="0">
                <a:solidFill>
                  <a:srgbClr val="831D2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Ταυτότητα και Αποστολή</a:t>
            </a:r>
            <a:endParaRPr lang="en-US" sz="1800" b="1" smtClean="0">
              <a:solidFill>
                <a:srgbClr val="831D2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3" name="Διάγραμμα 2"/>
          <p:cNvGraphicFramePr/>
          <p:nvPr/>
        </p:nvGraphicFramePr>
        <p:xfrm>
          <a:off x="843407" y="3448427"/>
          <a:ext cx="7660385" cy="3118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0179" name="Εικόνα 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72313" y="6330950"/>
            <a:ext cx="19716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Εικόνα 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12700" y="754063"/>
            <a:ext cx="9177338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">
              <a:srgbClr val="831D24"/>
            </a:gs>
            <a:gs pos="60000">
              <a:schemeClr val="bg1"/>
            </a:gs>
            <a:gs pos="27000">
              <a:srgbClr val="831D24"/>
            </a:gs>
            <a:gs pos="52000">
              <a:srgbClr val="831D2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9"/>
          <p:cNvPicPr>
            <a:picLocks noChangeAspect="1"/>
          </p:cNvPicPr>
          <p:nvPr/>
        </p:nvPicPr>
        <p:blipFill>
          <a:blip r:embed="rId3"/>
          <a:srcRect r="33022"/>
          <a:stretch>
            <a:fillRect/>
          </a:stretch>
        </p:blipFill>
        <p:spPr bwMode="auto">
          <a:xfrm>
            <a:off x="9747250" y="7351713"/>
            <a:ext cx="106363" cy="10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Ορθογώνιο 2"/>
          <p:cNvSpPr>
            <a:spLocks noChangeArrowheads="1"/>
          </p:cNvSpPr>
          <p:nvPr/>
        </p:nvSpPr>
        <p:spPr bwMode="auto">
          <a:xfrm>
            <a:off x="0" y="3054350"/>
            <a:ext cx="58975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831D24"/>
              </a:buClr>
            </a:pPr>
            <a:r>
              <a:rPr lang="el-GR" b="1">
                <a:solidFill>
                  <a:schemeClr val="bg1"/>
                </a:solidFill>
                <a:latin typeface="Verdana" pitchFamily="34" charset="0"/>
              </a:rPr>
              <a:t>Εξωστρέφεια - Συνεργασίες</a:t>
            </a:r>
            <a:r>
              <a:rPr lang="el-GR" b="1">
                <a:solidFill>
                  <a:schemeClr val="bg1"/>
                </a:solidFill>
                <a:latin typeface="Calibri" pitchFamily="34" charset="0"/>
              </a:rPr>
              <a:t> </a:t>
            </a:r>
          </a:p>
        </p:txBody>
      </p:sp>
      <p:pic>
        <p:nvPicPr>
          <p:cNvPr id="54276" name="Εικόνα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72325" y="2951163"/>
            <a:ext cx="1971675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http://pixabay.com/static/uploads/photo/2012/03/01/01/42/connect-20333_640.jpg"/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237954" y="4168346"/>
            <a:ext cx="3757832" cy="2501307"/>
          </a:xfrm>
          <a:prstGeom prst="rect">
            <a:avLst/>
          </a:prstGeom>
          <a:noFill/>
          <a:effectLst>
            <a:softEdge rad="127000"/>
          </a:effectLst>
          <a:extLst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10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0"/>
            <a:ext cx="7543800" cy="62865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l-GR" sz="1800" b="1" smtClean="0">
                <a:solidFill>
                  <a:srgbClr val="831D2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Εξωστρέφεια &amp; Συνεργασίες</a:t>
            </a:r>
            <a:endParaRPr lang="el-GR" sz="1800" smtClean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93713" y="869950"/>
            <a:ext cx="8150225" cy="2955925"/>
          </a:xfrm>
        </p:spPr>
        <p:txBody>
          <a:bodyPr rtlCol="0">
            <a:normAutofit/>
          </a:bodyPr>
          <a:lstStyle/>
          <a:p>
            <a:pPr marL="91440" indent="-91440" fontAlgn="auto">
              <a:buFont typeface="Wingdings" panose="05000000000000000000" pitchFamily="2" charset="2"/>
              <a:buChar char="q"/>
              <a:defRPr/>
            </a:pPr>
            <a:r>
              <a:rPr lang="el-GR" sz="1800" dirty="0" smtClean="0">
                <a:solidFill>
                  <a:schemeClr val="tx1"/>
                </a:solidFill>
              </a:rPr>
              <a:t> </a:t>
            </a:r>
            <a:r>
              <a:rPr lang="el-GR" b="1" dirty="0" smtClean="0">
                <a:solidFill>
                  <a:schemeClr val="tx1"/>
                </a:solidFill>
              </a:rPr>
              <a:t>Πρόγραμμα </a:t>
            </a:r>
            <a:r>
              <a:rPr lang="en-US" b="1" dirty="0" smtClean="0">
                <a:solidFill>
                  <a:schemeClr val="tx1"/>
                </a:solidFill>
              </a:rPr>
              <a:t>Erasmus</a:t>
            </a:r>
            <a:r>
              <a:rPr lang="el-GR" b="1" dirty="0" smtClean="0">
                <a:solidFill>
                  <a:schemeClr val="tx1"/>
                </a:solidFill>
              </a:rPr>
              <a:t>: </a:t>
            </a:r>
          </a:p>
          <a:p>
            <a:pPr marL="91440" indent="-91440" algn="just" fontAlgn="auto">
              <a:buFont typeface="Courier New" panose="02070309020205020404" pitchFamily="49" charset="0"/>
              <a:buChar char="o"/>
              <a:defRPr/>
            </a:pP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l-GR" dirty="0" smtClean="0">
                <a:solidFill>
                  <a:schemeClr val="tx1"/>
                </a:solidFill>
              </a:rPr>
              <a:t>Διμερείς </a:t>
            </a:r>
            <a:r>
              <a:rPr lang="el-GR" dirty="0">
                <a:solidFill>
                  <a:schemeClr val="tx1"/>
                </a:solidFill>
              </a:rPr>
              <a:t>Συμφωνίες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l-GR" dirty="0">
                <a:solidFill>
                  <a:schemeClr val="tx1"/>
                </a:solidFill>
              </a:rPr>
              <a:t>με πάνω από </a:t>
            </a:r>
            <a:r>
              <a:rPr lang="en-US" dirty="0" smtClean="0">
                <a:solidFill>
                  <a:schemeClr val="tx1"/>
                </a:solidFill>
              </a:rPr>
              <a:t>250</a:t>
            </a:r>
            <a:r>
              <a:rPr lang="el-GR" dirty="0" smtClean="0">
                <a:solidFill>
                  <a:schemeClr val="tx1"/>
                </a:solidFill>
              </a:rPr>
              <a:t> </a:t>
            </a:r>
            <a:r>
              <a:rPr lang="el-GR" dirty="0">
                <a:solidFill>
                  <a:schemeClr val="tx1"/>
                </a:solidFill>
              </a:rPr>
              <a:t>Πανεπιστήμια σε όλη την Ευρώπη </a:t>
            </a:r>
            <a:endParaRPr lang="en-US" dirty="0">
              <a:solidFill>
                <a:schemeClr val="tx1"/>
              </a:solidFill>
            </a:endParaRPr>
          </a:p>
          <a:p>
            <a:pPr marL="91440" indent="-91440" fontAlgn="auto">
              <a:buFont typeface="Courier New" panose="02070309020205020404" pitchFamily="49" charset="0"/>
              <a:buChar char="o"/>
              <a:defRPr/>
            </a:pP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l-GR" dirty="0" smtClean="0">
                <a:solidFill>
                  <a:schemeClr val="tx1"/>
                </a:solidFill>
              </a:rPr>
              <a:t>Ανταλλαγές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l-GR" dirty="0" smtClean="0">
                <a:solidFill>
                  <a:schemeClr val="tx1"/>
                </a:solidFill>
              </a:rPr>
              <a:t>Φοιτητών, Εκπαιδευτικού και Διοικητικού προσωπικού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</a:p>
          <a:p>
            <a:pPr marL="91440" indent="-91440" fontAlgn="auto">
              <a:buFont typeface="Courier New" panose="02070309020205020404" pitchFamily="49" charset="0"/>
              <a:buChar char="o"/>
              <a:defRPr/>
            </a:pPr>
            <a:r>
              <a:rPr lang="en-US" dirty="0" smtClean="0">
                <a:solidFill>
                  <a:schemeClr val="tx1"/>
                </a:solidFill>
              </a:rPr>
              <a:t> Erasmus Summer Schools (</a:t>
            </a:r>
            <a:r>
              <a:rPr lang="el-GR" dirty="0" smtClean="0">
                <a:solidFill>
                  <a:schemeClr val="tx1"/>
                </a:solidFill>
              </a:rPr>
              <a:t>Ε</a:t>
            </a:r>
            <a:r>
              <a:rPr lang="en-US" dirty="0" err="1" smtClean="0">
                <a:solidFill>
                  <a:schemeClr val="tx1"/>
                </a:solidFill>
              </a:rPr>
              <a:t>rasmus</a:t>
            </a:r>
            <a:r>
              <a:rPr lang="en-US" dirty="0" smtClean="0">
                <a:solidFill>
                  <a:schemeClr val="tx1"/>
                </a:solidFill>
              </a:rPr>
              <a:t> &amp; IKY)</a:t>
            </a:r>
            <a:endParaRPr lang="el-GR" dirty="0" smtClean="0">
              <a:solidFill>
                <a:schemeClr val="tx1"/>
              </a:solidFill>
            </a:endParaRPr>
          </a:p>
          <a:p>
            <a:pPr marL="91440" indent="-91440" fontAlgn="auto">
              <a:buFont typeface="Wingdings" panose="05000000000000000000" pitchFamily="2" charset="2"/>
              <a:buChar char="q"/>
              <a:defRPr/>
            </a:pPr>
            <a:r>
              <a:rPr lang="el-GR" dirty="0" smtClean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Simulation Games: </a:t>
            </a:r>
            <a:r>
              <a:rPr lang="el-GR" dirty="0" smtClean="0">
                <a:solidFill>
                  <a:schemeClr val="tx1"/>
                </a:solidFill>
              </a:rPr>
              <a:t>"Joint </a:t>
            </a:r>
            <a:r>
              <a:rPr lang="el-GR" dirty="0" err="1">
                <a:solidFill>
                  <a:schemeClr val="tx1"/>
                </a:solidFill>
              </a:rPr>
              <a:t>Effort</a:t>
            </a:r>
            <a:r>
              <a:rPr lang="el-GR" dirty="0">
                <a:solidFill>
                  <a:schemeClr val="tx1"/>
                </a:solidFill>
              </a:rPr>
              <a:t> </a:t>
            </a:r>
            <a:r>
              <a:rPr lang="el-GR" dirty="0" smtClean="0">
                <a:solidFill>
                  <a:schemeClr val="tx1"/>
                </a:solidFill>
              </a:rPr>
              <a:t>2015</a:t>
            </a:r>
            <a:r>
              <a:rPr lang="en-US" dirty="0" smtClean="0">
                <a:solidFill>
                  <a:schemeClr val="tx1"/>
                </a:solidFill>
              </a:rPr>
              <a:t>” </a:t>
            </a:r>
            <a:endParaRPr lang="el-GR" dirty="0" smtClean="0">
              <a:solidFill>
                <a:schemeClr val="tx1"/>
              </a:solidFill>
            </a:endParaRPr>
          </a:p>
          <a:p>
            <a:pPr marL="91440" indent="-91440" algn="just" fontAlgn="auto">
              <a:buFont typeface="Wingdings" panose="05000000000000000000" pitchFamily="2" charset="2"/>
              <a:buChar char="q"/>
              <a:defRPr/>
            </a:pPr>
            <a:r>
              <a:rPr lang="el-GR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Summer </a:t>
            </a:r>
            <a:r>
              <a:rPr lang="en-US" b="1" dirty="0" smtClean="0">
                <a:solidFill>
                  <a:schemeClr val="tx1"/>
                </a:solidFill>
              </a:rPr>
              <a:t>School 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l-GR" dirty="0" smtClean="0">
                <a:solidFill>
                  <a:schemeClr val="tx1"/>
                </a:solidFill>
              </a:rPr>
              <a:t>ΙΚΥ, Γερμανικού </a:t>
            </a:r>
            <a:r>
              <a:rPr lang="el-GR" dirty="0">
                <a:solidFill>
                  <a:schemeClr val="tx1"/>
                </a:solidFill>
              </a:rPr>
              <a:t>κράτους (DAAD) </a:t>
            </a:r>
            <a:r>
              <a:rPr lang="el-GR" dirty="0" smtClean="0">
                <a:solidFill>
                  <a:schemeClr val="tx1"/>
                </a:solidFill>
              </a:rPr>
              <a:t>και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l-GR" dirty="0" smtClean="0">
                <a:solidFill>
                  <a:schemeClr val="tx1"/>
                </a:solidFill>
              </a:rPr>
              <a:t>Πανεπιστημίου Regensburg </a:t>
            </a:r>
            <a:r>
              <a:rPr lang="el-GR" dirty="0">
                <a:solidFill>
                  <a:schemeClr val="tx1"/>
                </a:solidFill>
              </a:rPr>
              <a:t>της </a:t>
            </a:r>
            <a:r>
              <a:rPr lang="el-GR" dirty="0" smtClean="0">
                <a:solidFill>
                  <a:schemeClr val="tx1"/>
                </a:solidFill>
              </a:rPr>
              <a:t>Γερμανίας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</a:p>
          <a:p>
            <a:pPr marL="91440" indent="-91440" fontAlgn="auto">
              <a:buFont typeface="Wingdings" panose="05000000000000000000" pitchFamily="2" charset="2"/>
              <a:buChar char="§"/>
              <a:defRPr/>
            </a:pPr>
            <a:endParaRPr lang="el-GR" sz="1800" dirty="0">
              <a:solidFill>
                <a:schemeClr val="tx1"/>
              </a:solidFill>
            </a:endParaRPr>
          </a:p>
          <a:p>
            <a:pPr marL="91440" indent="-91440" fontAlgn="auto">
              <a:defRPr/>
            </a:pPr>
            <a:endParaRPr lang="el-GR" sz="1800" dirty="0">
              <a:solidFill>
                <a:schemeClr val="tx1"/>
              </a:solidFill>
            </a:endParaRPr>
          </a:p>
        </p:txBody>
      </p:sp>
      <p:pic>
        <p:nvPicPr>
          <p:cNvPr id="55299" name="Picture 7" descr="Screenshot at Φεβ 27 12-37-48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2025" y="3825875"/>
            <a:ext cx="3346450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4" descr="logowhit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29488" y="2206625"/>
            <a:ext cx="131445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1" name="Picture 8" descr="https://www.teicrete.gr/sites/default/files/styles/news_image/public/news_images/joint_effort%20image.jpg?itok=UiTMNxOk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91138" y="3825875"/>
            <a:ext cx="3352800" cy="217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2" name="Εικόνα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72313" y="6330950"/>
            <a:ext cx="19716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3" name="Picture 2" descr="http://www.univ-jfc.fr/sites/default/files/images/pages/erasmusmelynas-baltame-fone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67513" y="203200"/>
            <a:ext cx="1876425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0"/>
            <a:ext cx="7543800" cy="62865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l-GR" sz="1800" b="1" smtClean="0">
                <a:solidFill>
                  <a:srgbClr val="831D2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Εξωστρέφεια &amp; Συνεργασίες</a:t>
            </a:r>
            <a:endParaRPr lang="el-GR" sz="1800" smtClean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10378" y="1044440"/>
            <a:ext cx="8624529" cy="1697880"/>
          </a:xfrm>
        </p:spPr>
        <p:txBody>
          <a:bodyPr rtlCol="0">
            <a:normAutofit/>
          </a:bodyPr>
          <a:lstStyle/>
          <a:p>
            <a:pPr marL="91440" indent="-91440" algn="just" fontAlgn="auto">
              <a:buFont typeface="Wingdings" panose="05000000000000000000" pitchFamily="2" charset="2"/>
              <a:buChar char="q"/>
              <a:defRPr/>
            </a:pPr>
            <a:r>
              <a:rPr lang="el-GR" sz="1800" dirty="0" smtClean="0">
                <a:solidFill>
                  <a:schemeClr val="tx1"/>
                </a:solidFill>
              </a:rPr>
              <a:t> 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Βράβευση από την Ευρωπαϊκή Επιτροπή (21/11/2013) με το </a:t>
            </a:r>
            <a:r>
              <a:rPr lang="el-G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2ο Ευρωπαϊκό Βραβείο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Erasmus 2013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ως </a:t>
            </a:r>
            <a:r>
              <a:rPr lang="el-G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ένα από τα τρία 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Ευρωπαϊκά Ιδρύματα Ανώτατης Εκπαίδευσης με τις πιο σημαντικές δραστηριότητες στο πλαίσιο του Προγράμματος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ERASMUS</a:t>
            </a:r>
            <a:endParaRPr lang="el-GR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indent="-91440" algn="just" fontAlgn="auto">
              <a:buFont typeface="Wingdings" panose="05000000000000000000" pitchFamily="2" charset="2"/>
              <a:buChar char="q"/>
              <a:defRPr/>
            </a:pP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Erasmus </a:t>
            </a:r>
            <a:r>
              <a:rPr lang="en-US" dirty="0" smtClean="0">
                <a:solidFill>
                  <a:schemeClr val="tx1"/>
                </a:solidFill>
              </a:rPr>
              <a:t>Intensive Programs </a:t>
            </a:r>
            <a:r>
              <a:rPr lang="el-GR" dirty="0" smtClean="0">
                <a:solidFill>
                  <a:schemeClr val="tx1"/>
                </a:solidFill>
              </a:rPr>
              <a:t>και </a:t>
            </a:r>
            <a:r>
              <a:rPr lang="en-US" dirty="0" smtClean="0">
                <a:solidFill>
                  <a:schemeClr val="tx1"/>
                </a:solidFill>
              </a:rPr>
              <a:t>Erasmus Weeks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5302" name="Εικόνα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72313" y="6330950"/>
            <a:ext cx="19716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3" name="Picture 2" descr="http://www.univ-jfc.fr/sites/default/files/images/pages/erasmusmelynas-baltame-fone.png"/>
          <p:cNvPicPr>
            <a:picLocks noChangeAspect="1" noChangeArrowheads="1"/>
          </p:cNvPicPr>
          <p:nvPr/>
        </p:nvPicPr>
        <p:blipFill rotWithShape="1">
          <a:blip r:embed="rId4"/>
          <a:srcRect t="11804" b="9966"/>
          <a:stretch/>
        </p:blipFill>
        <p:spPr bwMode="auto">
          <a:xfrm>
            <a:off x="6767513" y="180303"/>
            <a:ext cx="1876425" cy="1043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erasmus 2015_gold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949" y="2653358"/>
            <a:ext cx="2446847" cy="34611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9155" y="1949802"/>
            <a:ext cx="2524845" cy="1553251"/>
          </a:xfrm>
          <a:prstGeom prst="rect">
            <a:avLst/>
          </a:prstGeom>
        </p:spPr>
      </p:pic>
      <p:pic>
        <p:nvPicPr>
          <p:cNvPr id="12" name="Picture 11" descr="cid:image004.png@01D23F35.9DE2F8C0"/>
          <p:cNvPicPr/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7" y="2653358"/>
            <a:ext cx="2352675" cy="3461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19592" y="2653358"/>
            <a:ext cx="2447123" cy="346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67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28789" y="151148"/>
            <a:ext cx="7543800" cy="505675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r>
              <a:rPr lang="el-GR" sz="1800" b="1" dirty="0" smtClean="0">
                <a:solidFill>
                  <a:srgbClr val="831D2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Εξωστρέφεια &amp; Συνεργασίες</a:t>
            </a:r>
            <a:endParaRPr lang="el-GR" sz="1800" dirty="0" smtClean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81109" y="709410"/>
            <a:ext cx="7118350" cy="5492750"/>
          </a:xfrm>
        </p:spPr>
        <p:txBody>
          <a:bodyPr rtlCol="0">
            <a:normAutofit/>
          </a:bodyPr>
          <a:lstStyle/>
          <a:p>
            <a:pPr marL="91440" indent="-91440" fontAlgn="auto">
              <a:buFont typeface="Wingdings" panose="05000000000000000000" pitchFamily="2" charset="2"/>
              <a:buChar char="q"/>
              <a:defRPr/>
            </a:pPr>
            <a:r>
              <a:rPr lang="el-GR" sz="2100" dirty="0" smtClean="0">
                <a:solidFill>
                  <a:schemeClr val="tx1"/>
                </a:solidFill>
              </a:rPr>
              <a:t> Έντονη </a:t>
            </a:r>
            <a:r>
              <a:rPr lang="el-GR" sz="2100" dirty="0">
                <a:solidFill>
                  <a:schemeClr val="tx1"/>
                </a:solidFill>
              </a:rPr>
              <a:t>περιφερειακή &amp; διεθνή συνεργασία</a:t>
            </a:r>
            <a:r>
              <a:rPr lang="el-GR" sz="2100" dirty="0" smtClean="0">
                <a:solidFill>
                  <a:schemeClr val="tx1"/>
                </a:solidFill>
              </a:rPr>
              <a:t>.</a:t>
            </a:r>
            <a:endParaRPr lang="en-US" sz="2100" dirty="0" smtClean="0">
              <a:solidFill>
                <a:schemeClr val="tx1"/>
              </a:solidFill>
            </a:endParaRPr>
          </a:p>
          <a:p>
            <a:pPr marL="91440" indent="-91440" fontAlgn="auto">
              <a:buFont typeface="Wingdings" panose="05000000000000000000" pitchFamily="2" charset="2"/>
              <a:buChar char="q"/>
              <a:defRPr/>
            </a:pPr>
            <a:endParaRPr lang="en-US" sz="2100" dirty="0">
              <a:solidFill>
                <a:schemeClr val="tx1"/>
              </a:solidFill>
            </a:endParaRPr>
          </a:p>
          <a:p>
            <a:pPr marL="91440" indent="-91440" fontAlgn="auto">
              <a:buFont typeface="Wingdings" panose="05000000000000000000" pitchFamily="2" charset="2"/>
              <a:buChar char="q"/>
              <a:defRPr/>
            </a:pPr>
            <a:endParaRPr lang="en-US" sz="2100" dirty="0" smtClean="0">
              <a:solidFill>
                <a:schemeClr val="tx1"/>
              </a:solidFill>
            </a:endParaRPr>
          </a:p>
          <a:p>
            <a:pPr marL="91440" indent="-91440" fontAlgn="auto">
              <a:buFont typeface="Wingdings" panose="05000000000000000000" pitchFamily="2" charset="2"/>
              <a:buChar char="q"/>
              <a:defRPr/>
            </a:pPr>
            <a:endParaRPr lang="en-US" sz="2100" dirty="0" smtClean="0">
              <a:solidFill>
                <a:schemeClr val="tx1"/>
              </a:solidFill>
            </a:endParaRPr>
          </a:p>
          <a:p>
            <a:pPr marL="91440" indent="-91440" fontAlgn="auto">
              <a:buFont typeface="Wingdings" panose="05000000000000000000" pitchFamily="2" charset="2"/>
              <a:buChar char="q"/>
              <a:defRPr/>
            </a:pPr>
            <a:endParaRPr lang="en-US" sz="2100" dirty="0" smtClean="0">
              <a:solidFill>
                <a:schemeClr val="tx1"/>
              </a:solidFill>
            </a:endParaRPr>
          </a:p>
          <a:p>
            <a:pPr marL="91440" indent="-91440" fontAlgn="auto">
              <a:buFont typeface="Wingdings" panose="05000000000000000000" pitchFamily="2" charset="2"/>
              <a:buChar char="q"/>
              <a:defRPr/>
            </a:pPr>
            <a:endParaRPr lang="el-GR" sz="2100" dirty="0" smtClean="0">
              <a:solidFill>
                <a:schemeClr val="tx1"/>
              </a:solidFill>
            </a:endParaRPr>
          </a:p>
          <a:p>
            <a:pPr marL="0" indent="0" fontAlgn="auto">
              <a:buFont typeface="Calibri" pitchFamily="34" charset="0"/>
              <a:buNone/>
              <a:defRPr/>
            </a:pPr>
            <a:endParaRPr lang="el-GR" sz="2100" dirty="0" smtClean="0">
              <a:solidFill>
                <a:schemeClr val="tx1"/>
              </a:solidFill>
            </a:endParaRPr>
          </a:p>
          <a:p>
            <a:pPr marL="91440" indent="-91440" fontAlgn="auto">
              <a:defRPr/>
            </a:pPr>
            <a:endParaRPr lang="el-GR" sz="2100" dirty="0">
              <a:solidFill>
                <a:schemeClr val="tx1"/>
              </a:solidFill>
            </a:endParaRPr>
          </a:p>
          <a:p>
            <a:pPr marL="91440" indent="-91440" fontAlgn="auto">
              <a:defRPr/>
            </a:pPr>
            <a:endParaRPr lang="el-GR" sz="1800" dirty="0" smtClean="0">
              <a:solidFill>
                <a:schemeClr val="tx1"/>
              </a:solidFill>
            </a:endParaRPr>
          </a:p>
          <a:p>
            <a:pPr marL="91440" indent="-91440" fontAlgn="auto">
              <a:defRPr/>
            </a:pPr>
            <a:endParaRPr lang="el-GR" sz="1800" dirty="0">
              <a:solidFill>
                <a:schemeClr val="tx1"/>
              </a:solidFill>
            </a:endParaRPr>
          </a:p>
          <a:p>
            <a:pPr marL="91440" indent="-91440" fontAlgn="auto">
              <a:defRPr/>
            </a:pPr>
            <a:endParaRPr lang="el-GR" sz="1800" dirty="0" smtClean="0">
              <a:solidFill>
                <a:schemeClr val="tx1"/>
              </a:solidFill>
            </a:endParaRPr>
          </a:p>
          <a:p>
            <a:pPr marL="91440" indent="-91440" fontAlgn="auto">
              <a:buFont typeface="Wingdings" panose="05000000000000000000" pitchFamily="2" charset="2"/>
              <a:buChar char="q"/>
              <a:defRPr/>
            </a:pPr>
            <a:r>
              <a:rPr lang="el-GR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1o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l-GR" sz="1800" dirty="0">
                <a:solidFill>
                  <a:schemeClr val="tx1"/>
                </a:solidFill>
              </a:rPr>
              <a:t>σε Δημοσιεύσεις με διεθνείς συνεργασίες (</a:t>
            </a:r>
            <a:r>
              <a:rPr lang="el-GR" sz="1800" dirty="0">
                <a:solidFill>
                  <a:schemeClr val="tx1"/>
                </a:solidFill>
                <a:hlinkClick r:id="rId2"/>
              </a:rPr>
              <a:t>ΕΚΤ</a:t>
            </a:r>
            <a:r>
              <a:rPr lang="el-GR" sz="1800" dirty="0">
                <a:solidFill>
                  <a:schemeClr val="tx1"/>
                </a:solidFill>
              </a:rPr>
              <a:t>)</a:t>
            </a:r>
          </a:p>
          <a:p>
            <a:pPr marL="91440" indent="-91440" fontAlgn="auto">
              <a:defRPr/>
            </a:pPr>
            <a:endParaRPr lang="el-GR" sz="1800" dirty="0">
              <a:solidFill>
                <a:schemeClr val="tx1"/>
              </a:solidFill>
            </a:endParaRPr>
          </a:p>
        </p:txBody>
      </p:sp>
      <p:pic>
        <p:nvPicPr>
          <p:cNvPr id="57347" name="Εικόνα 10"/>
          <p:cNvPicPr>
            <a:picLocks noChangeAspect="1"/>
          </p:cNvPicPr>
          <p:nvPr/>
        </p:nvPicPr>
        <p:blipFill>
          <a:blip r:embed="rId3"/>
          <a:srcRect l="1511"/>
          <a:stretch>
            <a:fillRect/>
          </a:stretch>
        </p:blipFill>
        <p:spPr bwMode="auto">
          <a:xfrm>
            <a:off x="333375" y="1268413"/>
            <a:ext cx="85217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Εικόνα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72313" y="6330950"/>
            <a:ext cx="19716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Ορθογώνιο 3"/>
          <p:cNvSpPr/>
          <p:nvPr/>
        </p:nvSpPr>
        <p:spPr>
          <a:xfrm>
            <a:off x="650875" y="4745038"/>
            <a:ext cx="196850" cy="3460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Θέση περιεχομένου 2"/>
          <p:cNvSpPr>
            <a:spLocks noGrp="1"/>
          </p:cNvSpPr>
          <p:nvPr>
            <p:ph idx="1"/>
          </p:nvPr>
        </p:nvSpPr>
        <p:spPr>
          <a:xfrm>
            <a:off x="171450" y="998538"/>
            <a:ext cx="7721600" cy="5332412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endParaRPr lang="el-GR" sz="1800" smtClean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en-US" sz="1800" smtClean="0">
                <a:solidFill>
                  <a:schemeClr val="tx1"/>
                </a:solidFill>
              </a:rPr>
              <a:t> </a:t>
            </a:r>
            <a:r>
              <a:rPr lang="el-GR" smtClean="0">
                <a:solidFill>
                  <a:schemeClr val="tx1"/>
                </a:solidFill>
              </a:rPr>
              <a:t>Κοινές δημοσιεύσεις στην επιστημονική </a:t>
            </a:r>
            <a:r>
              <a:rPr lang="en-US" smtClean="0">
                <a:solidFill>
                  <a:schemeClr val="tx1"/>
                </a:solidFill>
              </a:rPr>
              <a:t/>
            </a:r>
            <a:br>
              <a:rPr lang="en-US" smtClean="0">
                <a:solidFill>
                  <a:schemeClr val="tx1"/>
                </a:solidFill>
              </a:rPr>
            </a:br>
            <a:r>
              <a:rPr lang="el-GR" smtClean="0">
                <a:solidFill>
                  <a:schemeClr val="tx1"/>
                </a:solidFill>
              </a:rPr>
              <a:t>περιοχή</a:t>
            </a:r>
            <a:r>
              <a:rPr lang="en-US" smtClean="0">
                <a:solidFill>
                  <a:schemeClr val="tx1"/>
                </a:solidFill>
              </a:rPr>
              <a:t> </a:t>
            </a:r>
            <a:r>
              <a:rPr lang="el-GR" smtClean="0">
                <a:solidFill>
                  <a:schemeClr val="tx1"/>
                </a:solidFill>
              </a:rPr>
              <a:t>Τεχνολογία</a:t>
            </a:r>
            <a:r>
              <a:rPr lang="en-US" smtClean="0">
                <a:solidFill>
                  <a:schemeClr val="tx1"/>
                </a:solidFill>
              </a:rPr>
              <a:t> - </a:t>
            </a:r>
            <a:r>
              <a:rPr lang="el-GR" smtClean="0">
                <a:solidFill>
                  <a:schemeClr val="tx1"/>
                </a:solidFill>
              </a:rPr>
              <a:t>Engineering </a:t>
            </a:r>
            <a:r>
              <a:rPr lang="en-US" smtClean="0">
                <a:solidFill>
                  <a:schemeClr val="tx1"/>
                </a:solidFill>
              </a:rPr>
              <a:t/>
            </a:r>
            <a:br>
              <a:rPr lang="en-US" smtClean="0">
                <a:solidFill>
                  <a:schemeClr val="tx1"/>
                </a:solidFill>
              </a:rPr>
            </a:br>
            <a:r>
              <a:rPr lang="en-US" smtClean="0">
                <a:solidFill>
                  <a:schemeClr val="tx1"/>
                </a:solidFill>
              </a:rPr>
              <a:t>(</a:t>
            </a:r>
            <a:r>
              <a:rPr lang="el-GR" smtClean="0">
                <a:solidFill>
                  <a:schemeClr val="tx1"/>
                </a:solidFill>
              </a:rPr>
              <a:t>περίοδος 2004-2011)</a:t>
            </a:r>
            <a:r>
              <a:rPr lang="en-US" sz="1800" smtClean="0">
                <a:solidFill>
                  <a:schemeClr val="tx1"/>
                </a:solidFill>
              </a:rPr>
              <a:t/>
            </a:r>
            <a:br>
              <a:rPr lang="en-US" sz="1800" smtClean="0">
                <a:solidFill>
                  <a:schemeClr val="tx1"/>
                </a:solidFill>
              </a:rPr>
            </a:br>
            <a:endParaRPr lang="en-US" sz="1800" smtClean="0">
              <a:solidFill>
                <a:schemeClr val="tx1"/>
              </a:solidFill>
            </a:endParaRPr>
          </a:p>
          <a:p>
            <a:endParaRPr lang="en-US" sz="1800" smtClean="0">
              <a:solidFill>
                <a:schemeClr val="tx1"/>
              </a:solidFill>
            </a:endParaRPr>
          </a:p>
          <a:p>
            <a:endParaRPr lang="en-US" sz="1800" smtClean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en-US" sz="1800" smtClean="0">
                <a:solidFill>
                  <a:schemeClr val="tx1"/>
                </a:solidFill>
              </a:rPr>
              <a:t> </a:t>
            </a:r>
            <a:r>
              <a:rPr lang="el-GR" smtClean="0">
                <a:solidFill>
                  <a:schemeClr val="tx1"/>
                </a:solidFill>
              </a:rPr>
              <a:t>Ένταση δεσμών συνεργασίας των φορέων του </a:t>
            </a:r>
            <a:r>
              <a:rPr lang="en-US" smtClean="0">
                <a:solidFill>
                  <a:schemeClr val="tx1"/>
                </a:solidFill>
              </a:rPr>
              <a:t/>
            </a:r>
            <a:br>
              <a:rPr lang="en-US" smtClean="0">
                <a:solidFill>
                  <a:schemeClr val="tx1"/>
                </a:solidFill>
              </a:rPr>
            </a:br>
            <a:r>
              <a:rPr lang="el-GR" smtClean="0">
                <a:solidFill>
                  <a:schemeClr val="tx1"/>
                </a:solidFill>
              </a:rPr>
              <a:t>Περιφερειακού Συστήματος Καινοτομίας</a:t>
            </a:r>
            <a:r>
              <a:rPr lang="en-US" smtClean="0">
                <a:solidFill>
                  <a:schemeClr val="tx1"/>
                </a:solidFill>
              </a:rPr>
              <a:t> </a:t>
            </a:r>
            <a:r>
              <a:rPr lang="el-GR" smtClean="0">
                <a:solidFill>
                  <a:schemeClr val="tx1"/>
                </a:solidFill>
              </a:rPr>
              <a:t>Κρήτης</a:t>
            </a:r>
            <a:endParaRPr lang="en-US" smtClean="0">
              <a:solidFill>
                <a:schemeClr val="tx1"/>
              </a:solidFill>
              <a:latin typeface="Arial Narrow" pitchFamily="34" charset="0"/>
            </a:endParaRPr>
          </a:p>
          <a:p>
            <a:endParaRPr lang="en-US" sz="1800" smtClean="0">
              <a:solidFill>
                <a:schemeClr val="tx1"/>
              </a:solidFill>
              <a:latin typeface="Arial Narrow" pitchFamily="34" charset="0"/>
            </a:endParaRPr>
          </a:p>
          <a:p>
            <a:endParaRPr lang="el-GR" sz="1800" smtClean="0">
              <a:solidFill>
                <a:schemeClr val="tx1"/>
              </a:solidFill>
              <a:latin typeface="Arial Narrow" pitchFamily="34" charset="0"/>
            </a:endParaRPr>
          </a:p>
          <a:p>
            <a:r>
              <a:rPr lang="el-GR" sz="1200" smtClean="0">
                <a:solidFill>
                  <a:schemeClr val="tx1"/>
                </a:solidFill>
                <a:latin typeface="Arial Narrow" pitchFamily="34" charset="0"/>
              </a:rPr>
              <a:t>Πηγή</a:t>
            </a:r>
            <a:r>
              <a:rPr lang="en-US" sz="1200" smtClean="0">
                <a:solidFill>
                  <a:schemeClr val="tx1"/>
                </a:solidFill>
                <a:latin typeface="Arial Narrow" pitchFamily="34" charset="0"/>
              </a:rPr>
              <a:t>: </a:t>
            </a:r>
            <a:r>
              <a:rPr lang="el-GR" sz="1200" smtClean="0">
                <a:solidFill>
                  <a:schemeClr val="tx1"/>
                </a:solidFill>
                <a:latin typeface="Arial Narrow" pitchFamily="34" charset="0"/>
              </a:rPr>
              <a:t>Μελέτη </a:t>
            </a:r>
            <a:r>
              <a:rPr lang="en-US" sz="1200" smtClean="0">
                <a:solidFill>
                  <a:schemeClr val="tx1"/>
                </a:solidFill>
                <a:latin typeface="Arial Narrow" pitchFamily="34" charset="0"/>
              </a:rPr>
              <a:t>“</a:t>
            </a:r>
            <a:r>
              <a:rPr lang="el-GR" sz="1200" smtClean="0">
                <a:solidFill>
                  <a:schemeClr val="tx1"/>
                </a:solidFill>
                <a:latin typeface="Arial Narrow" pitchFamily="34" charset="0"/>
              </a:rPr>
              <a:t>Προσφορά Τεχνολογίας &amp; Γνώσης στο </a:t>
            </a:r>
            <a:r>
              <a:rPr lang="en-US" sz="1200" smtClean="0">
                <a:solidFill>
                  <a:schemeClr val="tx1"/>
                </a:solidFill>
                <a:latin typeface="Arial Narrow" pitchFamily="34" charset="0"/>
              </a:rPr>
              <a:t/>
            </a:r>
            <a:br>
              <a:rPr lang="en-US" sz="1200" smtClean="0">
                <a:solidFill>
                  <a:schemeClr val="tx1"/>
                </a:solidFill>
                <a:latin typeface="Arial Narrow" pitchFamily="34" charset="0"/>
              </a:rPr>
            </a:br>
            <a:r>
              <a:rPr lang="el-GR" sz="1200" smtClean="0">
                <a:solidFill>
                  <a:schemeClr val="tx1"/>
                </a:solidFill>
                <a:latin typeface="Arial Narrow" pitchFamily="34" charset="0"/>
              </a:rPr>
              <a:t>Περιφερειακό Σύστημα Καινοτομίας της Κρήτης</a:t>
            </a:r>
            <a:r>
              <a:rPr lang="en-US" sz="1200" smtClean="0">
                <a:solidFill>
                  <a:schemeClr val="tx1"/>
                </a:solidFill>
                <a:latin typeface="Arial Narrow" pitchFamily="34" charset="0"/>
              </a:rPr>
              <a:t>”, ETAM AE &amp; Innovatia Systems, 201</a:t>
            </a:r>
            <a:r>
              <a:rPr lang="el-GR" sz="1200" smtClean="0">
                <a:solidFill>
                  <a:schemeClr val="tx1"/>
                </a:solidFill>
                <a:latin typeface="Arial Narrow" pitchFamily="34" charset="0"/>
              </a:rPr>
              <a:t>2</a:t>
            </a:r>
            <a:endParaRPr lang="en-US" sz="1200" smtClean="0">
              <a:solidFill>
                <a:schemeClr val="tx1"/>
              </a:solidFill>
              <a:latin typeface="Arial Narrow" pitchFamily="34" charset="0"/>
            </a:endParaRPr>
          </a:p>
        </p:txBody>
      </p:sp>
      <p:pic>
        <p:nvPicPr>
          <p:cNvPr id="58370" name="Εικόνα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72313" y="6330950"/>
            <a:ext cx="19716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43463" y="101600"/>
            <a:ext cx="4300537" cy="298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1 - Τίτλος"/>
          <p:cNvSpPr txBox="1">
            <a:spLocks/>
          </p:cNvSpPr>
          <p:nvPr/>
        </p:nvSpPr>
        <p:spPr>
          <a:xfrm>
            <a:off x="0" y="241300"/>
            <a:ext cx="7543800" cy="59690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85000"/>
              </a:lnSpc>
            </a:pPr>
            <a:r>
              <a:rPr lang="el-GR" b="1">
                <a:solidFill>
                  <a:srgbClr val="831D2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Εξωστρέφεια &amp; Συνεργασίες</a:t>
            </a:r>
            <a:endParaRPr lang="el-GR">
              <a:solidFill>
                <a:srgbClr val="404040"/>
              </a:solidFill>
              <a:latin typeface="Calibri Light" pitchFamily="34" charset="0"/>
            </a:endParaRPr>
          </a:p>
        </p:txBody>
      </p:sp>
      <p:sp>
        <p:nvSpPr>
          <p:cNvPr id="7" name="Down Arrow 8"/>
          <p:cNvSpPr/>
          <p:nvPr/>
        </p:nvSpPr>
        <p:spPr>
          <a:xfrm>
            <a:off x="6411913" y="241300"/>
            <a:ext cx="52387" cy="792163"/>
          </a:xfrm>
          <a:prstGeom prst="downArrow">
            <a:avLst>
              <a:gd name="adj1" fmla="val 50000"/>
              <a:gd name="adj2" fmla="val 1576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pic>
        <p:nvPicPr>
          <p:cNvPr id="58374" name="Picture 3" descr="Picture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1788" y="2755900"/>
            <a:ext cx="3732212" cy="304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Down Arrow 8"/>
          <p:cNvSpPr/>
          <p:nvPr/>
        </p:nvSpPr>
        <p:spPr>
          <a:xfrm>
            <a:off x="6835775" y="3135313"/>
            <a:ext cx="46038" cy="714375"/>
          </a:xfrm>
          <a:prstGeom prst="downArrow">
            <a:avLst>
              <a:gd name="adj1" fmla="val 50000"/>
              <a:gd name="adj2" fmla="val 1576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">
              <a:srgbClr val="831D24"/>
            </a:gs>
            <a:gs pos="60000">
              <a:schemeClr val="bg1"/>
            </a:gs>
            <a:gs pos="27000">
              <a:srgbClr val="831D24"/>
            </a:gs>
            <a:gs pos="52000">
              <a:srgbClr val="831D2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9"/>
          <p:cNvPicPr>
            <a:picLocks noChangeAspect="1"/>
          </p:cNvPicPr>
          <p:nvPr/>
        </p:nvPicPr>
        <p:blipFill>
          <a:blip r:embed="rId3"/>
          <a:srcRect r="33022"/>
          <a:stretch>
            <a:fillRect/>
          </a:stretch>
        </p:blipFill>
        <p:spPr bwMode="auto">
          <a:xfrm>
            <a:off x="9747250" y="7351713"/>
            <a:ext cx="106363" cy="10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Ορθογώνιο 2"/>
          <p:cNvSpPr/>
          <p:nvPr/>
        </p:nvSpPr>
        <p:spPr>
          <a:xfrm>
            <a:off x="230188" y="3022600"/>
            <a:ext cx="589915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831D24"/>
              </a:buClr>
            </a:pPr>
            <a:r>
              <a:rPr lang="el-GR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Έρευνα</a:t>
            </a:r>
            <a:r>
              <a:rPr lang="el-GR" b="1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 </a:t>
            </a:r>
          </a:p>
        </p:txBody>
      </p:sp>
      <p:pic>
        <p:nvPicPr>
          <p:cNvPr id="59396" name="Εικόνα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72325" y="2951163"/>
            <a:ext cx="1971675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http://pixabay.com/static/uploads/photo/2014/07/06/09/46/microscope-385364_640.jpg"/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230660" y="4185577"/>
            <a:ext cx="3748993" cy="2483708"/>
          </a:xfrm>
          <a:prstGeom prst="rect">
            <a:avLst/>
          </a:prstGeom>
          <a:noFill/>
          <a:effectLst>
            <a:softEdge rad="127000"/>
          </a:effectLst>
          <a:extLst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10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Θέση περιεχομένου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9486576"/>
              </p:ext>
            </p:extLst>
          </p:nvPr>
        </p:nvGraphicFramePr>
        <p:xfrm>
          <a:off x="57666" y="682787"/>
          <a:ext cx="8822724" cy="53555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0418" name="Εικόνα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72313" y="6330950"/>
            <a:ext cx="19716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Τίτλος 1"/>
          <p:cNvSpPr txBox="1">
            <a:spLocks/>
          </p:cNvSpPr>
          <p:nvPr/>
        </p:nvSpPr>
        <p:spPr>
          <a:xfrm>
            <a:off x="0" y="263525"/>
            <a:ext cx="7886700" cy="41910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b="1">
                <a:solidFill>
                  <a:srgbClr val="831D2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T</a:t>
            </a:r>
            <a:r>
              <a:rPr lang="el-GR" b="1">
                <a:solidFill>
                  <a:srgbClr val="831D2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ομείς Έρευνας	</a:t>
            </a:r>
            <a:endParaRPr lang="el-GR">
              <a:solidFill>
                <a:srgbClr val="404040"/>
              </a:solidFill>
              <a:latin typeface="Calibri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1"/>
          <p:cNvSpPr txBox="1">
            <a:spLocks/>
          </p:cNvSpPr>
          <p:nvPr/>
        </p:nvSpPr>
        <p:spPr>
          <a:xfrm>
            <a:off x="0" y="263525"/>
            <a:ext cx="7886700" cy="41910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b="1">
                <a:solidFill>
                  <a:srgbClr val="831D2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T</a:t>
            </a:r>
            <a:r>
              <a:rPr lang="el-GR" b="1">
                <a:solidFill>
                  <a:srgbClr val="831D2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ομείς Έρευνας	</a:t>
            </a:r>
            <a:endParaRPr lang="el-GR">
              <a:solidFill>
                <a:srgbClr val="404040"/>
              </a:solidFill>
              <a:latin typeface="Calibri Light" pitchFamily="34" charset="0"/>
            </a:endParaRPr>
          </a:p>
        </p:txBody>
      </p:sp>
      <p:pic>
        <p:nvPicPr>
          <p:cNvPr id="61442" name="Εικόνα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72313" y="6330950"/>
            <a:ext cx="19716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Θέση περιεχομένου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0964191"/>
              </p:ext>
            </p:extLst>
          </p:nvPr>
        </p:nvGraphicFramePr>
        <p:xfrm>
          <a:off x="123568" y="848497"/>
          <a:ext cx="8575589" cy="49344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">
              <a:srgbClr val="831D24"/>
            </a:gs>
            <a:gs pos="60000">
              <a:schemeClr val="bg1"/>
            </a:gs>
            <a:gs pos="27000">
              <a:srgbClr val="831D24"/>
            </a:gs>
            <a:gs pos="52000">
              <a:srgbClr val="831D2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9"/>
          <p:cNvPicPr>
            <a:picLocks noChangeAspect="1"/>
          </p:cNvPicPr>
          <p:nvPr/>
        </p:nvPicPr>
        <p:blipFill>
          <a:blip r:embed="rId3"/>
          <a:srcRect r="33022"/>
          <a:stretch>
            <a:fillRect/>
          </a:stretch>
        </p:blipFill>
        <p:spPr bwMode="auto">
          <a:xfrm>
            <a:off x="9747250" y="7351713"/>
            <a:ext cx="106363" cy="10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Ορθογώνιο 2"/>
          <p:cNvSpPr>
            <a:spLocks noChangeArrowheads="1"/>
          </p:cNvSpPr>
          <p:nvPr/>
        </p:nvSpPr>
        <p:spPr bwMode="auto">
          <a:xfrm>
            <a:off x="98425" y="3022600"/>
            <a:ext cx="5899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831D24"/>
              </a:buClr>
            </a:pPr>
            <a:r>
              <a:rPr lang="el-GR" sz="2000" b="1">
                <a:solidFill>
                  <a:schemeClr val="bg1"/>
                </a:solidFill>
                <a:latin typeface="Verdana" pitchFamily="34" charset="0"/>
              </a:rPr>
              <a:t>Εκπαίδευση </a:t>
            </a:r>
          </a:p>
        </p:txBody>
      </p:sp>
      <p:pic>
        <p:nvPicPr>
          <p:cNvPr id="30724" name="Εικόνα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72325" y="2951163"/>
            <a:ext cx="1971675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://www.teicrete.gr/sites/default/files/styles/news_image/public/news_images/books-690219_1280.jpg?itok=w1rRAneE"/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0" y="4147358"/>
            <a:ext cx="5123935" cy="264473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0"/>
          </a:effectLst>
          <a:extLst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10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263525"/>
            <a:ext cx="7886700" cy="4191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l-GR" sz="1800" b="1" smtClean="0">
                <a:solidFill>
                  <a:srgbClr val="831D2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Ερευνητική Αριστεία</a:t>
            </a:r>
            <a:endParaRPr lang="el-GR" sz="1800" smtClean="0"/>
          </a:p>
        </p:txBody>
      </p:sp>
      <p:sp>
        <p:nvSpPr>
          <p:cNvPr id="7" name="Ορθογώνιο 6"/>
          <p:cNvSpPr/>
          <p:nvPr/>
        </p:nvSpPr>
        <p:spPr>
          <a:xfrm>
            <a:off x="60325" y="604838"/>
            <a:ext cx="8983663" cy="54324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831D24"/>
              </a:buClr>
              <a:buFont typeface="Wingdings" panose="05000000000000000000" pitchFamily="2" charset="2"/>
              <a:buChar char="q"/>
              <a:defRPr/>
            </a:pP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Αξιολόγηση δημοσιευμένου ερευνητικού έργου: 1998-2012 </a:t>
            </a:r>
            <a:r>
              <a:rPr lang="el-GR" sz="1600" dirty="0">
                <a:latin typeface="+mn-lt"/>
                <a:cs typeface="+mn-cs"/>
                <a:hlinkClick r:id="rId3"/>
              </a:rPr>
              <a:t>(Εθνικό Κέντρο Τεκμηρίωσης- ΕΚΤ)</a:t>
            </a:r>
            <a:endParaRPr lang="en-US" sz="1600" dirty="0">
              <a:latin typeface="+mn-lt"/>
              <a:cs typeface="+mn-cs"/>
            </a:endParaRPr>
          </a:p>
          <a:p>
            <a:pPr marL="257175" indent="-257175" algn="just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l-G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1ο</a:t>
            </a:r>
            <a:r>
              <a:rPr lang="el-GR" sz="1600" dirty="0">
                <a:latin typeface="+mn-lt"/>
                <a:cs typeface="+mn-cs"/>
              </a:rPr>
              <a:t> σε αριθμό αναφορών ερευνητικών εργασιών</a:t>
            </a:r>
          </a:p>
          <a:p>
            <a:pPr marL="257175" indent="-257175" algn="just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l-G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2ο</a:t>
            </a:r>
            <a:r>
              <a:rPr lang="el-GR" sz="1600" dirty="0">
                <a:latin typeface="+mn-lt"/>
                <a:cs typeface="+mn-cs"/>
              </a:rPr>
              <a:t> σε δείκτη απήχησης </a:t>
            </a:r>
          </a:p>
          <a:p>
            <a:pPr marL="257175" indent="-257175" algn="just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l-G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3ο</a:t>
            </a:r>
            <a:r>
              <a:rPr lang="el-GR" sz="1600" dirty="0">
                <a:latin typeface="+mn-lt"/>
                <a:cs typeface="+mn-cs"/>
              </a:rPr>
              <a:t> σε άθροισμα δημοσιεύσεων ανάμεσα στα 16 ΤΕΙ της χώρας.</a:t>
            </a:r>
          </a:p>
          <a:p>
            <a:pPr marL="257175" indent="-257175" algn="just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l-GR" sz="1600" dirty="0">
                <a:latin typeface="+mn-lt"/>
                <a:cs typeface="+mn-cs"/>
              </a:rPr>
              <a:t>Ξεπερνάει 8 Πανεπιστήμια της χώρας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831D24"/>
              </a:buClr>
              <a:buFont typeface="Wingdings" panose="05000000000000000000" pitchFamily="2" charset="2"/>
              <a:buChar char="§"/>
              <a:defRPr/>
            </a:pPr>
            <a:endParaRPr lang="el-GR" sz="1600" dirty="0">
              <a:latin typeface="+mn-lt"/>
              <a:cs typeface="+mn-cs"/>
            </a:endParaRPr>
          </a:p>
          <a:p>
            <a:pPr marL="257175" indent="-257175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endParaRPr lang="el-GR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marL="257175" indent="-257175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endParaRPr lang="el-GR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marL="257175" indent="-257175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endParaRPr lang="el-GR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marL="257175" indent="-257175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endParaRPr lang="el-GR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marL="257175" indent="-257175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endParaRPr lang="el-GR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marL="257175" indent="-257175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endParaRPr lang="el-GR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marL="257175" indent="-257175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endParaRPr lang="el-GR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marL="257175" indent="-257175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endParaRPr lang="el-GR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marL="257175" indent="-257175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endParaRPr lang="el-GR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marL="257175" indent="-257175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endParaRPr lang="el-GR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marL="257175" indent="-257175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endParaRPr lang="el-GR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marL="257175" indent="-257175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endParaRPr lang="el-GR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marL="257175" indent="-257175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endParaRPr lang="en-US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831D24"/>
              </a:buClr>
              <a:buFont typeface="Wingdings" panose="05000000000000000000" pitchFamily="2" charset="2"/>
              <a:buChar char="q"/>
              <a:defRPr/>
            </a:pPr>
            <a:r>
              <a:rPr lang="el-GR" dirty="0">
                <a:latin typeface="+mn-lt"/>
                <a:cs typeface="+mn-cs"/>
              </a:rPr>
              <a:t>Το ΤΕΙ Κρήτης υλοποιεί πολλά ελληνικά και διεθνή ανταγωνιστικά προγράμματα.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831D24"/>
              </a:buClr>
              <a:buFont typeface="Wingdings" panose="05000000000000000000" pitchFamily="2" charset="2"/>
              <a:buChar char="q"/>
              <a:defRPr/>
            </a:pP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≈30%</a:t>
            </a:r>
            <a:r>
              <a:rPr lang="el-GR" dirty="0">
                <a:latin typeface="+mn-lt"/>
                <a:cs typeface="+mn-cs"/>
              </a:rPr>
              <a:t> του Προϋπολογισμού προέρχεται από ερευνητικά έργα.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831D24"/>
              </a:buClr>
              <a:buFont typeface="Wingdings" panose="05000000000000000000" pitchFamily="2" charset="2"/>
              <a:buChar char="q"/>
              <a:defRPr/>
            </a:pPr>
            <a:r>
              <a:rPr lang="el-GR" dirty="0">
                <a:latin typeface="+mn-lt"/>
                <a:cs typeface="+mn-cs"/>
              </a:rPr>
              <a:t>Πολλές ελληνικές και ξένες συνεργασίες</a:t>
            </a:r>
            <a:r>
              <a:rPr lang="en-US" dirty="0">
                <a:latin typeface="+mn-lt"/>
                <a:cs typeface="+mn-cs"/>
              </a:rPr>
              <a:t>.</a:t>
            </a:r>
            <a:endParaRPr lang="el-GR" dirty="0">
              <a:latin typeface="+mn-lt"/>
              <a:cs typeface="+mn-cs"/>
            </a:endParaRPr>
          </a:p>
        </p:txBody>
      </p:sp>
      <p:pic>
        <p:nvPicPr>
          <p:cNvPr id="62467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376363" y="1882775"/>
            <a:ext cx="5695950" cy="3257550"/>
          </a:xfrm>
        </p:spPr>
      </p:pic>
      <p:pic>
        <p:nvPicPr>
          <p:cNvPr id="62468" name="Εικόνα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72313" y="6330950"/>
            <a:ext cx="19716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73038" y="796925"/>
            <a:ext cx="8802687" cy="4003675"/>
          </a:xfrm>
        </p:spPr>
        <p:txBody>
          <a:bodyPr rtlCol="0">
            <a:noAutofit/>
          </a:bodyPr>
          <a:lstStyle/>
          <a:p>
            <a:pPr marL="91440" indent="-91440" algn="just" fontAlgn="auto">
              <a:lnSpc>
                <a:spcPct val="120000"/>
              </a:lnSpc>
              <a:buFont typeface="Wingdings" panose="05000000000000000000" pitchFamily="2" charset="2"/>
              <a:buChar char="q"/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 To </a:t>
            </a:r>
            <a:r>
              <a:rPr lang="en-US" sz="1800" dirty="0">
                <a:solidFill>
                  <a:schemeClr val="tx1"/>
                </a:solidFill>
              </a:rPr>
              <a:t>TEI </a:t>
            </a:r>
            <a:r>
              <a:rPr lang="el-GR" sz="1800" dirty="0">
                <a:solidFill>
                  <a:schemeClr val="tx1"/>
                </a:solidFill>
              </a:rPr>
              <a:t>Κρήτης συμμετέχει </a:t>
            </a:r>
            <a:r>
              <a:rPr lang="el-GR" sz="1800" dirty="0" smtClean="0">
                <a:solidFill>
                  <a:schemeClr val="tx1"/>
                </a:solidFill>
              </a:rPr>
              <a:t>τόσο στη λειτουργία, όσο και σε </a:t>
            </a:r>
            <a:r>
              <a:rPr lang="el-GR" sz="1800" dirty="0">
                <a:solidFill>
                  <a:schemeClr val="tx1"/>
                </a:solidFill>
              </a:rPr>
              <a:t>νέες προτάσεις </a:t>
            </a:r>
            <a:r>
              <a:rPr lang="el-GR" sz="1800" dirty="0" smtClean="0">
                <a:solidFill>
                  <a:schemeClr val="tx1"/>
                </a:solidFill>
              </a:rPr>
              <a:t>δημιουργίας, μεγάλων </a:t>
            </a:r>
            <a:r>
              <a:rPr lang="el-GR" sz="1800" dirty="0">
                <a:solidFill>
                  <a:schemeClr val="tx1"/>
                </a:solidFill>
              </a:rPr>
              <a:t>ερευνητικών </a:t>
            </a:r>
            <a:r>
              <a:rPr lang="el-GR" sz="1800" dirty="0" smtClean="0">
                <a:solidFill>
                  <a:schemeClr val="tx1"/>
                </a:solidFill>
              </a:rPr>
              <a:t>υποδομών</a:t>
            </a:r>
            <a:r>
              <a:rPr lang="en-US" sz="1800" dirty="0">
                <a:solidFill>
                  <a:schemeClr val="tx1"/>
                </a:solidFill>
              </a:rPr>
              <a:t>:</a:t>
            </a:r>
            <a:endParaRPr lang="el-GR" sz="1800" dirty="0">
              <a:solidFill>
                <a:schemeClr val="tx1"/>
              </a:solidFill>
            </a:endParaRPr>
          </a:p>
          <a:p>
            <a:pPr marL="384048" lvl="1" indent="-182880" fontAlgn="auto">
              <a:lnSpc>
                <a:spcPct val="120000"/>
              </a:lnSpc>
              <a:buFont typeface="Courier New" panose="02070309020205020404" pitchFamily="49" charset="0"/>
              <a:buChar char="o"/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HELPOS</a:t>
            </a:r>
            <a:endParaRPr lang="el-GR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84048" lvl="1" indent="-182880" fontAlgn="auto">
              <a:lnSpc>
                <a:spcPct val="120000"/>
              </a:lnSpc>
              <a:buFont typeface="Courier New" panose="02070309020205020404" pitchFamily="49" charset="0"/>
              <a:buChar char="o"/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HELLAS</a:t>
            </a:r>
            <a:r>
              <a:rPr lang="el-GR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NRI</a:t>
            </a:r>
            <a:r>
              <a:rPr lang="en-US" dirty="0">
                <a:solidFill>
                  <a:schemeClr val="tx1"/>
                </a:solidFill>
              </a:rPr>
              <a:t> (HIPER ELI </a:t>
            </a:r>
            <a:r>
              <a:rPr lang="en-US" dirty="0" err="1">
                <a:solidFill>
                  <a:schemeClr val="tx1"/>
                </a:solidFill>
              </a:rPr>
              <a:t>Laserlab</a:t>
            </a:r>
            <a:r>
              <a:rPr lang="en-US" dirty="0">
                <a:solidFill>
                  <a:schemeClr val="tx1"/>
                </a:solidFill>
              </a:rPr>
              <a:t> National Research Infrastructure).</a:t>
            </a:r>
            <a:endParaRPr lang="el-GR" dirty="0">
              <a:solidFill>
                <a:schemeClr val="tx1"/>
              </a:solidFill>
            </a:endParaRPr>
          </a:p>
          <a:p>
            <a:pPr marL="384048" lvl="1" indent="-182880" fontAlgn="auto">
              <a:lnSpc>
                <a:spcPct val="120000"/>
              </a:lnSpc>
              <a:buFont typeface="Courier New" panose="02070309020205020404" pitchFamily="49" charset="0"/>
              <a:buChar char="o"/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BBMRI-GR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Biobanking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&amp; </a:t>
            </a:r>
            <a:r>
              <a:rPr lang="en-US" dirty="0" err="1">
                <a:solidFill>
                  <a:schemeClr val="tx1"/>
                </a:solidFill>
              </a:rPr>
              <a:t>Biomolecular</a:t>
            </a:r>
            <a:r>
              <a:rPr lang="en-US" dirty="0">
                <a:solidFill>
                  <a:schemeClr val="tx1"/>
                </a:solidFill>
              </a:rPr>
              <a:t> Resource </a:t>
            </a:r>
            <a:r>
              <a:rPr lang="en-US" dirty="0" smtClean="0">
                <a:solidFill>
                  <a:schemeClr val="tx1"/>
                </a:solidFill>
              </a:rPr>
              <a:t>Infrastructure-Greece</a:t>
            </a:r>
            <a:r>
              <a:rPr lang="en-US" dirty="0">
                <a:solidFill>
                  <a:schemeClr val="tx1"/>
                </a:solidFill>
              </a:rPr>
              <a:t>)</a:t>
            </a:r>
            <a:r>
              <a:rPr lang="el-GR" dirty="0">
                <a:solidFill>
                  <a:schemeClr val="tx1"/>
                </a:solidFill>
              </a:rPr>
              <a:t>. </a:t>
            </a:r>
          </a:p>
          <a:p>
            <a:pPr marL="384048" lvl="1" indent="-182880" fontAlgn="auto">
              <a:lnSpc>
                <a:spcPct val="120000"/>
              </a:lnSpc>
              <a:buFont typeface="Courier New" panose="02070309020205020404" pitchFamily="49" charset="0"/>
              <a:buChar char="o"/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 Greece </a:t>
            </a:r>
            <a:r>
              <a:rPr lang="en-US" dirty="0">
                <a:solidFill>
                  <a:schemeClr val="tx1"/>
                </a:solidFill>
              </a:rPr>
              <a:t>(Inter-regional facility for future &amp; emerging materials).</a:t>
            </a:r>
            <a:endParaRPr lang="el-GR" dirty="0">
              <a:solidFill>
                <a:schemeClr val="tx1"/>
              </a:solidFill>
            </a:endParaRPr>
          </a:p>
          <a:p>
            <a:pPr marL="384048" lvl="1" indent="-182880" fontAlgn="auto">
              <a:lnSpc>
                <a:spcPct val="120000"/>
              </a:lnSpc>
              <a:buFont typeface="Courier New" panose="02070309020205020404" pitchFamily="49" charset="0"/>
              <a:buChar char="o"/>
              <a:defRPr/>
            </a:pPr>
            <a:r>
              <a:rPr lang="el-GR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CMBR </a:t>
            </a:r>
            <a:r>
              <a:rPr lang="el-GR" dirty="0">
                <a:solidFill>
                  <a:schemeClr val="tx1"/>
                </a:solidFill>
              </a:rPr>
              <a:t>(Centre for the </a:t>
            </a:r>
            <a:r>
              <a:rPr lang="el-GR" dirty="0" err="1">
                <a:solidFill>
                  <a:schemeClr val="tx1"/>
                </a:solidFill>
              </a:rPr>
              <a:t>study</a:t>
            </a:r>
            <a:r>
              <a:rPr lang="el-GR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&amp;</a:t>
            </a:r>
            <a:r>
              <a:rPr lang="el-GR" dirty="0" smtClean="0">
                <a:solidFill>
                  <a:schemeClr val="tx1"/>
                </a:solidFill>
              </a:rPr>
              <a:t> </a:t>
            </a:r>
            <a:r>
              <a:rPr lang="el-GR" dirty="0" err="1">
                <a:solidFill>
                  <a:schemeClr val="tx1"/>
                </a:solidFill>
              </a:rPr>
              <a:t>sustainable</a:t>
            </a:r>
            <a:r>
              <a:rPr lang="el-GR" dirty="0">
                <a:solidFill>
                  <a:schemeClr val="tx1"/>
                </a:solidFill>
              </a:rPr>
              <a:t> </a:t>
            </a:r>
            <a:r>
              <a:rPr lang="el-GR" dirty="0" err="1">
                <a:solidFill>
                  <a:schemeClr val="tx1"/>
                </a:solidFill>
              </a:rPr>
              <a:t>exploitation</a:t>
            </a:r>
            <a:r>
              <a:rPr lang="el-GR" dirty="0">
                <a:solidFill>
                  <a:schemeClr val="tx1"/>
                </a:solidFill>
              </a:rPr>
              <a:t> of </a:t>
            </a:r>
            <a:r>
              <a:rPr lang="el-GR" dirty="0" err="1">
                <a:solidFill>
                  <a:schemeClr val="tx1"/>
                </a:solidFill>
              </a:rPr>
              <a:t>Marine</a:t>
            </a:r>
            <a:r>
              <a:rPr lang="el-GR" dirty="0">
                <a:solidFill>
                  <a:schemeClr val="tx1"/>
                </a:solidFill>
              </a:rPr>
              <a:t> </a:t>
            </a:r>
            <a:r>
              <a:rPr lang="el-GR" dirty="0" err="1">
                <a:solidFill>
                  <a:schemeClr val="tx1"/>
                </a:solidFill>
              </a:rPr>
              <a:t>Biological</a:t>
            </a:r>
            <a:r>
              <a:rPr lang="el-GR" dirty="0">
                <a:solidFill>
                  <a:schemeClr val="tx1"/>
                </a:solidFill>
              </a:rPr>
              <a:t> </a:t>
            </a:r>
            <a:r>
              <a:rPr lang="el-GR" dirty="0" err="1">
                <a:solidFill>
                  <a:schemeClr val="tx1"/>
                </a:solidFill>
              </a:rPr>
              <a:t>Resources</a:t>
            </a:r>
            <a:r>
              <a:rPr lang="el-GR" dirty="0">
                <a:solidFill>
                  <a:schemeClr val="tx1"/>
                </a:solidFill>
              </a:rPr>
              <a:t>).</a:t>
            </a:r>
          </a:p>
          <a:p>
            <a:pPr marL="91440" indent="-91440" fontAlgn="auto">
              <a:lnSpc>
                <a:spcPct val="120000"/>
              </a:lnSpc>
              <a:buFont typeface="Wingdings" panose="05000000000000000000" pitchFamily="2" charset="2"/>
              <a:buChar char="q"/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l-GR" sz="1800" dirty="0" smtClean="0">
                <a:solidFill>
                  <a:schemeClr val="tx1"/>
                </a:solidFill>
              </a:rPr>
              <a:t>Το </a:t>
            </a:r>
            <a:r>
              <a:rPr lang="el-GR" sz="1800" dirty="0">
                <a:solidFill>
                  <a:schemeClr val="tx1"/>
                </a:solidFill>
              </a:rPr>
              <a:t>ΤΕΙ Κρήτης συμμετέχει </a:t>
            </a:r>
            <a:r>
              <a:rPr lang="el-GR" sz="1800" dirty="0" smtClean="0">
                <a:solidFill>
                  <a:schemeClr val="tx1"/>
                </a:solidFill>
              </a:rPr>
              <a:t>στο </a:t>
            </a:r>
            <a:r>
              <a:rPr lang="el-GR" sz="1800" dirty="0">
                <a:solidFill>
                  <a:schemeClr val="tx1"/>
                </a:solidFill>
              </a:rPr>
              <a:t>μεγαλύτερο ερευνητικό πρόγραμμα της Ε.Ε. για την παραγωγή εύκαμπτων οργανικών ηλεκτρονικών με </a:t>
            </a:r>
            <a:r>
              <a:rPr lang="el-GR" sz="1800" dirty="0" err="1" smtClean="0">
                <a:solidFill>
                  <a:schemeClr val="tx1"/>
                </a:solidFill>
              </a:rPr>
              <a:t>γραφένιο</a:t>
            </a:r>
            <a:r>
              <a:rPr lang="el-GR" sz="1800" dirty="0">
                <a:solidFill>
                  <a:schemeClr val="tx1"/>
                </a:solidFill>
              </a:rPr>
              <a:t>:</a:t>
            </a:r>
            <a:r>
              <a:rPr lang="el-GR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Graphene Flagship</a:t>
            </a:r>
            <a:endParaRPr lang="el-GR" sz="1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Τίτλος 1"/>
          <p:cNvSpPr txBox="1">
            <a:spLocks/>
          </p:cNvSpPr>
          <p:nvPr/>
        </p:nvSpPr>
        <p:spPr>
          <a:xfrm>
            <a:off x="0" y="249238"/>
            <a:ext cx="7886700" cy="4191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l-GR" b="1">
                <a:solidFill>
                  <a:srgbClr val="831D2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Ερευνητική Αριστεία</a:t>
            </a:r>
            <a:endParaRPr lang="el-GR">
              <a:latin typeface="Calibri Light" pitchFamily="34" charset="0"/>
            </a:endParaRPr>
          </a:p>
        </p:txBody>
      </p:sp>
      <p:pic>
        <p:nvPicPr>
          <p:cNvPr id="64515" name="Picture 2" descr="https://www.teicrete.gr/sites/default/files/styles/news_image/public/news_images/kym2.png?itok=5wxeV6I_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12300" y="10456863"/>
            <a:ext cx="731838" cy="41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Picture 6" descr="https://www.teicrete.gr/sites/default/files/content_images/graphe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29575" y="3725863"/>
            <a:ext cx="755650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10" descr="https://www.teicrete.gr/sites/default/files/styles/news_image/public/news_images/kym2.png?itok=5wxeV6I_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52500" y="4429125"/>
            <a:ext cx="2862263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Picture 12" descr="Cppl-B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67213" y="4429125"/>
            <a:ext cx="3109912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9" name="Εικόνα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72313" y="6330950"/>
            <a:ext cx="19716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327025"/>
            <a:ext cx="7886700" cy="40005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l-GR" sz="1800" b="1" smtClean="0">
                <a:solidFill>
                  <a:srgbClr val="831D2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Καινοτομίες</a:t>
            </a:r>
            <a:endParaRPr lang="el-GR" sz="1800" smtClean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73050" y="727075"/>
            <a:ext cx="7886700" cy="3617913"/>
          </a:xfrm>
        </p:spPr>
        <p:txBody>
          <a:bodyPr rtlCol="0">
            <a:noAutofit/>
          </a:bodyPr>
          <a:lstStyle/>
          <a:p>
            <a:pPr marL="194310" indent="-28575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l-GR" sz="1800" dirty="0">
                <a:solidFill>
                  <a:schemeClr val="tx1"/>
                </a:solidFill>
              </a:rPr>
              <a:t>Εταιρία </a:t>
            </a:r>
            <a:r>
              <a:rPr lang="en-US" sz="1800" dirty="0">
                <a:solidFill>
                  <a:schemeClr val="tx1"/>
                </a:solidFill>
              </a:rPr>
              <a:t>Spin-off</a:t>
            </a:r>
            <a:r>
              <a:rPr lang="el-GR" sz="1800" dirty="0">
                <a:solidFill>
                  <a:schemeClr val="tx1"/>
                </a:solidFill>
              </a:rPr>
              <a:t>: Φορητή Μονάδα Ανακύκλωσης Οργανικών Στερεών.</a:t>
            </a:r>
          </a:p>
          <a:p>
            <a:pPr marL="194310" indent="-28575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l-GR" sz="1800" dirty="0">
                <a:solidFill>
                  <a:schemeClr val="tx1"/>
                </a:solidFill>
              </a:rPr>
              <a:t>Αιολικοί χάρτες και κατασκευή </a:t>
            </a:r>
            <a:r>
              <a:rPr lang="el-GR" sz="1800" dirty="0" smtClean="0">
                <a:solidFill>
                  <a:schemeClr val="tx1"/>
                </a:solidFill>
              </a:rPr>
              <a:t>ανεμογεννητριών</a:t>
            </a:r>
            <a:r>
              <a:rPr lang="en-US" sz="1800" dirty="0" smtClean="0">
                <a:solidFill>
                  <a:schemeClr val="tx1"/>
                </a:solidFill>
              </a:rPr>
              <a:t>.</a:t>
            </a:r>
            <a:endParaRPr lang="el-GR" sz="1800" dirty="0">
              <a:solidFill>
                <a:schemeClr val="tx1"/>
              </a:solidFill>
            </a:endParaRPr>
          </a:p>
          <a:p>
            <a:pPr marL="194310" indent="-28575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l-GR" sz="1800" dirty="0">
                <a:solidFill>
                  <a:schemeClr val="tx1"/>
                </a:solidFill>
              </a:rPr>
              <a:t>Κινητό Εργαστήριο μετρήσεων ηλεκτρομαγνητικών </a:t>
            </a:r>
            <a:r>
              <a:rPr lang="el-GR" sz="1800" dirty="0" smtClean="0">
                <a:solidFill>
                  <a:schemeClr val="tx1"/>
                </a:solidFill>
              </a:rPr>
              <a:t>ακτινοβολιών</a:t>
            </a:r>
            <a:r>
              <a:rPr lang="en-US" sz="1800" dirty="0" smtClean="0">
                <a:solidFill>
                  <a:schemeClr val="tx1"/>
                </a:solidFill>
              </a:rPr>
              <a:t>.</a:t>
            </a:r>
            <a:endParaRPr lang="el-GR" sz="1800" dirty="0">
              <a:solidFill>
                <a:schemeClr val="tx1"/>
              </a:solidFill>
            </a:endParaRPr>
          </a:p>
          <a:p>
            <a:pPr marL="194310" indent="-28575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l-GR" sz="1800" dirty="0">
                <a:solidFill>
                  <a:schemeClr val="tx1"/>
                </a:solidFill>
              </a:rPr>
              <a:t>Μονάδα δοκιμών αποτελεσματικότητας &amp; παρενεργειών </a:t>
            </a:r>
            <a:r>
              <a:rPr lang="el-GR" sz="1800" dirty="0" smtClean="0">
                <a:solidFill>
                  <a:schemeClr val="tx1"/>
                </a:solidFill>
              </a:rPr>
              <a:t>αγρό-χημικών:</a:t>
            </a:r>
            <a:r>
              <a:rPr lang="en-US" sz="1800" dirty="0" smtClean="0">
                <a:solidFill>
                  <a:schemeClr val="tx1"/>
                </a:solidFill>
              </a:rPr>
              <a:t>  </a:t>
            </a:r>
            <a:r>
              <a:rPr lang="el-GR" sz="1800" dirty="0" smtClean="0">
                <a:solidFill>
                  <a:schemeClr val="tx1"/>
                </a:solidFill>
              </a:rPr>
              <a:t>Ευρωπαϊκό </a:t>
            </a:r>
            <a:r>
              <a:rPr lang="el-GR" sz="1800" dirty="0">
                <a:solidFill>
                  <a:schemeClr val="tx1"/>
                </a:solidFill>
              </a:rPr>
              <a:t>σύστημα εγκρίσεων κυκλοφορίας.</a:t>
            </a:r>
          </a:p>
          <a:p>
            <a:pPr marL="194310" indent="-28575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l-GR" sz="1800" dirty="0">
                <a:solidFill>
                  <a:schemeClr val="tx1"/>
                </a:solidFill>
              </a:rPr>
              <a:t>Δίκτυο σεισμομέτρων στην Κρήτη.</a:t>
            </a:r>
          </a:p>
          <a:p>
            <a:pPr marL="194310" indent="-28575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l-GR" sz="1800" dirty="0">
                <a:solidFill>
                  <a:schemeClr val="tx1"/>
                </a:solidFill>
              </a:rPr>
              <a:t>Ρομποτικό σύστημα για εργασίες θερμοκηπίου.</a:t>
            </a:r>
          </a:p>
          <a:p>
            <a:pPr marL="194310" indent="-28575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l-GR" sz="1800" dirty="0">
                <a:solidFill>
                  <a:schemeClr val="tx1"/>
                </a:solidFill>
              </a:rPr>
              <a:t>Καινοτόμο σύστημα κίνησης φωτοβολταϊκών.</a:t>
            </a:r>
          </a:p>
          <a:p>
            <a:pPr marL="194310" indent="-28575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l-GR" sz="1800" dirty="0">
                <a:solidFill>
                  <a:schemeClr val="tx1"/>
                </a:solidFill>
              </a:rPr>
              <a:t>Καινοτόμα υλικά απορρύπανσης. </a:t>
            </a:r>
          </a:p>
          <a:p>
            <a:pPr marL="194310" indent="-28575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l-GR" sz="1800" dirty="0">
                <a:solidFill>
                  <a:schemeClr val="tx1"/>
                </a:solidFill>
              </a:rPr>
              <a:t>Σύστημα εκβιομηχανικής για την αξιολόγηση της ανθρώπινης βάδισης.</a:t>
            </a:r>
          </a:p>
          <a:p>
            <a:pPr marL="194310" indent="-28575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l-GR" sz="1800" dirty="0">
                <a:solidFill>
                  <a:schemeClr val="tx1"/>
                </a:solidFill>
              </a:rPr>
              <a:t>Εφαρμογές και υπηρεσίες στον Τουρισμό (έργο </a:t>
            </a:r>
            <a:r>
              <a:rPr lang="en-US" sz="1800" dirty="0" err="1">
                <a:solidFill>
                  <a:schemeClr val="tx1"/>
                </a:solidFill>
              </a:rPr>
              <a:t>eiKones</a:t>
            </a:r>
            <a:r>
              <a:rPr lang="en-US" sz="1800" dirty="0">
                <a:solidFill>
                  <a:schemeClr val="tx1"/>
                </a:solidFill>
              </a:rPr>
              <a:t>).</a:t>
            </a:r>
            <a:endParaRPr lang="el-GR" sz="1800" dirty="0">
              <a:solidFill>
                <a:schemeClr val="tx1"/>
              </a:solidFill>
            </a:endParaRPr>
          </a:p>
          <a:p>
            <a:pPr marL="194310" indent="-28575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l-GR" sz="1800" dirty="0">
                <a:solidFill>
                  <a:schemeClr val="tx1"/>
                </a:solidFill>
              </a:rPr>
              <a:t>Στον Πρωτογενή Τομέα: </a:t>
            </a:r>
          </a:p>
          <a:p>
            <a:pPr marL="548640" lvl="4" indent="-18288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l-GR" sz="1700" dirty="0" smtClean="0">
                <a:solidFill>
                  <a:schemeClr val="tx1"/>
                </a:solidFill>
              </a:rPr>
              <a:t>Καινοτόμες </a:t>
            </a:r>
            <a:r>
              <a:rPr lang="el-GR" sz="1700" dirty="0">
                <a:solidFill>
                  <a:schemeClr val="tx1"/>
                </a:solidFill>
              </a:rPr>
              <a:t>προσεγγίσεις για την καταπολέμηση του Δάκου της </a:t>
            </a:r>
            <a:r>
              <a:rPr lang="el-GR" sz="1700" dirty="0" smtClean="0">
                <a:solidFill>
                  <a:schemeClr val="tx1"/>
                </a:solidFill>
              </a:rPr>
              <a:t>Ελιάς </a:t>
            </a:r>
            <a:endParaRPr lang="el-GR" sz="1700" dirty="0">
              <a:solidFill>
                <a:schemeClr val="tx1"/>
              </a:solidFill>
            </a:endParaRPr>
          </a:p>
          <a:p>
            <a:pPr marL="548640" lvl="4" indent="-18288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l-GR" sz="1700" dirty="0">
                <a:solidFill>
                  <a:schemeClr val="tx1"/>
                </a:solidFill>
              </a:rPr>
              <a:t>Ανανέωση ή και αντικατάσταση του Κρητικού </a:t>
            </a:r>
            <a:r>
              <a:rPr lang="el-GR" sz="1700" dirty="0" smtClean="0">
                <a:solidFill>
                  <a:schemeClr val="tx1"/>
                </a:solidFill>
              </a:rPr>
              <a:t>αμπελώνα</a:t>
            </a:r>
          </a:p>
          <a:p>
            <a:pPr marL="548640" lvl="4" indent="-18288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l-GR" sz="1700" dirty="0" smtClean="0">
                <a:solidFill>
                  <a:schemeClr val="tx1"/>
                </a:solidFill>
              </a:rPr>
              <a:t>Εφαρμογές </a:t>
            </a:r>
            <a:r>
              <a:rPr lang="el-GR" sz="1700" dirty="0">
                <a:solidFill>
                  <a:schemeClr val="tx1"/>
                </a:solidFill>
              </a:rPr>
              <a:t>για την ιχνηλασιμότητα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lang="el-GR" sz="1700" dirty="0">
                <a:solidFill>
                  <a:schemeClr val="tx1"/>
                </a:solidFill>
              </a:rPr>
              <a:t>στο πρωτογενή τομέα</a:t>
            </a:r>
          </a:p>
          <a:p>
            <a:pPr marL="91440" indent="-91440" fontAlgn="auto">
              <a:defRPr/>
            </a:pPr>
            <a:endParaRPr lang="el-GR" sz="1200" dirty="0">
              <a:solidFill>
                <a:schemeClr val="tx1"/>
              </a:solidFill>
            </a:endParaRPr>
          </a:p>
        </p:txBody>
      </p:sp>
      <p:pic>
        <p:nvPicPr>
          <p:cNvPr id="65539" name="Εικόνα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21538" y="184150"/>
            <a:ext cx="1922462" cy="131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Εικόνα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23113" y="4665663"/>
            <a:ext cx="2030412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1" name="Εικόνα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72313" y="6330950"/>
            <a:ext cx="19716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Θέση περιεχομένου 2"/>
          <p:cNvSpPr>
            <a:spLocks noGrp="1"/>
          </p:cNvSpPr>
          <p:nvPr>
            <p:ph idx="1"/>
          </p:nvPr>
        </p:nvSpPr>
        <p:spPr>
          <a:xfrm>
            <a:off x="344488" y="865414"/>
            <a:ext cx="8399462" cy="3200175"/>
          </a:xfrm>
        </p:spPr>
        <p:txBody>
          <a:bodyPr/>
          <a:lstStyle/>
          <a:p>
            <a:pPr algn="just">
              <a:buFont typeface="Wingdings" pitchFamily="2" charset="2"/>
              <a:buChar char="q"/>
            </a:pPr>
            <a:r>
              <a:rPr lang="el-GR" sz="1800" dirty="0" smtClean="0">
                <a:solidFill>
                  <a:schemeClr val="tx1"/>
                </a:solidFill>
              </a:rPr>
              <a:t> Εκμετάλλευση </a:t>
            </a:r>
            <a:r>
              <a:rPr lang="el-GR" sz="1800" dirty="0">
                <a:solidFill>
                  <a:schemeClr val="tx1"/>
                </a:solidFill>
              </a:rPr>
              <a:t>καινοτόμου υλικού Η/Υ που αναπτύχθηκε στο ΤΕΙ Κρήτης </a:t>
            </a:r>
            <a:r>
              <a:rPr lang="el-GR" sz="1800" dirty="0" smtClean="0">
                <a:solidFill>
                  <a:schemeClr val="tx1"/>
                </a:solidFill>
              </a:rPr>
              <a:t>(Τμήμα Μηχανικών Πληροφορικής – </a:t>
            </a:r>
            <a:r>
              <a:rPr lang="el-GR" sz="1800" dirty="0" err="1" smtClean="0">
                <a:solidFill>
                  <a:schemeClr val="tx1"/>
                </a:solidFill>
              </a:rPr>
              <a:t>Simon</a:t>
            </a:r>
            <a:r>
              <a:rPr lang="el-GR" sz="1800" dirty="0" smtClean="0">
                <a:solidFill>
                  <a:schemeClr val="tx1"/>
                </a:solidFill>
              </a:rPr>
              <a:t>-</a:t>
            </a:r>
            <a:r>
              <a:rPr lang="el-GR" sz="1800" dirty="0" err="1" smtClean="0">
                <a:solidFill>
                  <a:schemeClr val="tx1"/>
                </a:solidFill>
              </a:rPr>
              <a:t>Fraser</a:t>
            </a:r>
            <a:r>
              <a:rPr lang="el-GR" sz="1800" dirty="0" smtClean="0">
                <a:solidFill>
                  <a:schemeClr val="tx1"/>
                </a:solidFill>
              </a:rPr>
              <a:t> </a:t>
            </a:r>
            <a:r>
              <a:rPr lang="el-GR" sz="1800" dirty="0" err="1" smtClean="0">
                <a:solidFill>
                  <a:schemeClr val="tx1"/>
                </a:solidFill>
              </a:rPr>
              <a:t>University</a:t>
            </a:r>
            <a:r>
              <a:rPr lang="el-GR" sz="1800" dirty="0" smtClean="0">
                <a:solidFill>
                  <a:schemeClr val="tx1"/>
                </a:solidFill>
              </a:rPr>
              <a:t>, </a:t>
            </a:r>
            <a:r>
              <a:rPr lang="el-GR" sz="1800" dirty="0" err="1" smtClean="0">
                <a:solidFill>
                  <a:schemeClr val="tx1"/>
                </a:solidFill>
              </a:rPr>
              <a:t>Canada</a:t>
            </a:r>
            <a:r>
              <a:rPr lang="el-GR" sz="1800" dirty="0" smtClean="0">
                <a:solidFill>
                  <a:schemeClr val="tx1"/>
                </a:solidFill>
              </a:rPr>
              <a:t>)</a:t>
            </a:r>
          </a:p>
          <a:p>
            <a:pPr algn="just">
              <a:buFont typeface="Wingdings" pitchFamily="2" charset="2"/>
              <a:buChar char="q"/>
            </a:pPr>
            <a:r>
              <a:rPr lang="el-GR" sz="1800" dirty="0" smtClean="0">
                <a:solidFill>
                  <a:schemeClr val="tx1"/>
                </a:solidFill>
              </a:rPr>
              <a:t> Εκμετάλλευση </a:t>
            </a:r>
            <a:r>
              <a:rPr lang="el-GR" sz="1800" dirty="0">
                <a:solidFill>
                  <a:schemeClr val="tx1"/>
                </a:solidFill>
              </a:rPr>
              <a:t>πολλαπλασιαστικού υλικού </a:t>
            </a:r>
            <a:r>
              <a:rPr lang="el-GR" sz="1800" dirty="0" smtClean="0">
                <a:solidFill>
                  <a:schemeClr val="tx1"/>
                </a:solidFill>
              </a:rPr>
              <a:t>(Τμήμα Τεχνολόγων Γεωπόνων – Εταιρεία </a:t>
            </a:r>
            <a:r>
              <a:rPr lang="en-US" sz="1800" dirty="0" err="1" smtClean="0">
                <a:solidFill>
                  <a:schemeClr val="tx1"/>
                </a:solidFill>
              </a:rPr>
              <a:t>Fytro</a:t>
            </a:r>
            <a:r>
              <a:rPr lang="el-GR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smtClean="0">
                <a:solidFill>
                  <a:schemeClr val="tx1"/>
                </a:solidFill>
              </a:rPr>
              <a:t>Seed SA)</a:t>
            </a:r>
          </a:p>
          <a:p>
            <a:pPr marL="90488" lvl="1" indent="-90488" algn="just">
              <a:spcBef>
                <a:spcPts val="1200"/>
              </a:spcBef>
              <a:spcAft>
                <a:spcPts val="200"/>
              </a:spcAft>
              <a:buSzPct val="100000"/>
              <a:buFont typeface="Wingdings" pitchFamily="2" charset="2"/>
              <a:buChar char="q"/>
            </a:pP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l-GR" dirty="0">
                <a:solidFill>
                  <a:schemeClr val="tx1"/>
                </a:solidFill>
              </a:rPr>
              <a:t>Σ</a:t>
            </a:r>
            <a:r>
              <a:rPr lang="el-GR" dirty="0" smtClean="0">
                <a:solidFill>
                  <a:schemeClr val="tx1"/>
                </a:solidFill>
              </a:rPr>
              <a:t>ύμφωνο </a:t>
            </a:r>
            <a:r>
              <a:rPr lang="el-GR" dirty="0" err="1">
                <a:solidFill>
                  <a:schemeClr val="tx1"/>
                </a:solidFill>
              </a:rPr>
              <a:t>συναντίληψης</a:t>
            </a:r>
            <a:r>
              <a:rPr lang="el-GR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MoU</a:t>
            </a:r>
            <a:r>
              <a:rPr lang="el-GR" dirty="0">
                <a:solidFill>
                  <a:schemeClr val="tx1"/>
                </a:solidFill>
              </a:rPr>
              <a:t>)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l-GR" dirty="0">
                <a:solidFill>
                  <a:schemeClr val="tx1"/>
                </a:solidFill>
              </a:rPr>
              <a:t>μεταξύ ΤΕΙ Κρήτης – Πανεπιστημίου Κρήτης και </a:t>
            </a:r>
            <a:r>
              <a:rPr lang="en-US" dirty="0">
                <a:solidFill>
                  <a:schemeClr val="tx1"/>
                </a:solidFill>
              </a:rPr>
              <a:t>AGAS Group </a:t>
            </a:r>
            <a:r>
              <a:rPr lang="el-GR" dirty="0">
                <a:solidFill>
                  <a:schemeClr val="tx1"/>
                </a:solidFill>
              </a:rPr>
              <a:t>για την παραγωγή σε βιομηχανική κλίμακα προηγμένων δομικών υλικών και τεχνολογιών</a:t>
            </a:r>
            <a:r>
              <a:rPr lang="el-GR" dirty="0" smtClean="0">
                <a:solidFill>
                  <a:schemeClr val="tx1"/>
                </a:solidFill>
              </a:rPr>
              <a:t>.</a:t>
            </a:r>
            <a:endParaRPr lang="el-GR" sz="1800" dirty="0" smtClean="0">
              <a:solidFill>
                <a:schemeClr val="tx1"/>
              </a:solidFill>
            </a:endParaRPr>
          </a:p>
          <a:p>
            <a:pPr algn="just">
              <a:buFont typeface="Wingdings" pitchFamily="2" charset="2"/>
              <a:buChar char="q"/>
            </a:pPr>
            <a:r>
              <a:rPr lang="el-GR" sz="1800" dirty="0" smtClean="0">
                <a:solidFill>
                  <a:schemeClr val="tx1"/>
                </a:solidFill>
              </a:rPr>
              <a:t> Σε συζητήσεις για άλλες συμφωνίες εκχώρησης πνευματικών δικαιωμάτων (υλικά, </a:t>
            </a:r>
            <a:r>
              <a:rPr lang="el-GR" sz="1800" dirty="0" err="1" smtClean="0">
                <a:solidFill>
                  <a:schemeClr val="tx1"/>
                </a:solidFill>
              </a:rPr>
              <a:t>νανοτεχνολογία</a:t>
            </a:r>
            <a:r>
              <a:rPr lang="el-GR" sz="1800" dirty="0" smtClean="0">
                <a:solidFill>
                  <a:schemeClr val="tx1"/>
                </a:solidFill>
              </a:rPr>
              <a:t>, πληροφορική, ευφυείς κεραίες, τηλεπικοινωνίες, εξειδικευμένες ηλεκτρονικές διατάξεις).</a:t>
            </a:r>
            <a:endParaRPr lang="en-US" sz="1800" dirty="0" smtClean="0">
              <a:solidFill>
                <a:schemeClr val="tx1"/>
              </a:solidFill>
            </a:endParaRPr>
          </a:p>
        </p:txBody>
      </p:sp>
      <p:sp>
        <p:nvSpPr>
          <p:cNvPr id="4" name="Τίτλος 1"/>
          <p:cNvSpPr txBox="1">
            <a:spLocks/>
          </p:cNvSpPr>
          <p:nvPr/>
        </p:nvSpPr>
        <p:spPr>
          <a:xfrm>
            <a:off x="0" y="407988"/>
            <a:ext cx="7886700" cy="4000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l-GR" b="1">
                <a:solidFill>
                  <a:srgbClr val="831D2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Πατέντες και Μεταφορά Τεχνολογίας </a:t>
            </a:r>
            <a:endParaRPr lang="el-GR">
              <a:latin typeface="Calibri Light" pitchFamily="34" charset="0"/>
            </a:endParaRPr>
          </a:p>
        </p:txBody>
      </p:sp>
      <p:pic>
        <p:nvPicPr>
          <p:cNvPr id="66563" name="Εικόνα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000" y="4065588"/>
            <a:ext cx="250825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Εικόνα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30538" y="4065588"/>
            <a:ext cx="2706687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Εικόνα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5513" y="4065588"/>
            <a:ext cx="2605087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6" name="Εικόνα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72313" y="6330950"/>
            <a:ext cx="19716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">
              <a:srgbClr val="831D24"/>
            </a:gs>
            <a:gs pos="60000">
              <a:schemeClr val="bg1"/>
            </a:gs>
            <a:gs pos="27000">
              <a:srgbClr val="831D24"/>
            </a:gs>
            <a:gs pos="52000">
              <a:srgbClr val="831D2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9"/>
          <p:cNvPicPr>
            <a:picLocks noChangeAspect="1"/>
          </p:cNvPicPr>
          <p:nvPr/>
        </p:nvPicPr>
        <p:blipFill>
          <a:blip r:embed="rId3"/>
          <a:srcRect r="33022"/>
          <a:stretch>
            <a:fillRect/>
          </a:stretch>
        </p:blipFill>
        <p:spPr bwMode="auto">
          <a:xfrm>
            <a:off x="9747250" y="7351713"/>
            <a:ext cx="106363" cy="10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Ορθογώνιο 2"/>
          <p:cNvSpPr/>
          <p:nvPr/>
        </p:nvSpPr>
        <p:spPr>
          <a:xfrm>
            <a:off x="106363" y="3022600"/>
            <a:ext cx="589915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831D24"/>
              </a:buClr>
            </a:pPr>
            <a:r>
              <a:rPr lang="el-GR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Συμβολή στην Ανάπτυξη</a:t>
            </a:r>
            <a:r>
              <a:rPr lang="el-GR" b="1">
                <a:latin typeface="Calibri" pitchFamily="34" charset="0"/>
              </a:rPr>
              <a:t> </a:t>
            </a:r>
          </a:p>
        </p:txBody>
      </p:sp>
      <p:pic>
        <p:nvPicPr>
          <p:cNvPr id="67588" name="Εικόνα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72325" y="2951163"/>
            <a:ext cx="1971675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Picture 2" descr="http://pixabay.com/static/uploads/photo/2013/11/24/10/47/bulb-216975_64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1350" y="4151313"/>
            <a:ext cx="1739900" cy="262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10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41300" y="968375"/>
            <a:ext cx="8248650" cy="4351338"/>
          </a:xfrm>
        </p:spPr>
        <p:txBody>
          <a:bodyPr rtlCol="0">
            <a:noAutofit/>
          </a:bodyPr>
          <a:lstStyle/>
          <a:p>
            <a:pPr marL="0" indent="-91440" algn="just" fontAlgn="auto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l-GR" sz="1700" dirty="0" smtClean="0">
                <a:solidFill>
                  <a:schemeClr val="tx1"/>
                </a:solidFill>
              </a:rPr>
              <a:t> Σημαντικές </a:t>
            </a:r>
            <a:r>
              <a:rPr lang="el-GR" sz="1700" dirty="0">
                <a:solidFill>
                  <a:schemeClr val="tx1"/>
                </a:solidFill>
              </a:rPr>
              <a:t>Σ</a:t>
            </a:r>
            <a:r>
              <a:rPr lang="el-GR" sz="1700" dirty="0" smtClean="0">
                <a:solidFill>
                  <a:schemeClr val="tx1"/>
                </a:solidFill>
              </a:rPr>
              <a:t>υμβάσεις </a:t>
            </a:r>
            <a:r>
              <a:rPr lang="el-GR" sz="1700" dirty="0">
                <a:solidFill>
                  <a:schemeClr val="tx1"/>
                </a:solidFill>
              </a:rPr>
              <a:t>συνεργασίας και παροχής υπηρεσιών στην τοπική επιχειρηματική κοινότητα και άλλους φορείς.</a:t>
            </a:r>
          </a:p>
          <a:p>
            <a:pPr marL="0" lvl="1" indent="-182880" algn="just" fontAlgn="auto">
              <a:lnSpc>
                <a:spcPct val="15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l-GR" sz="1700" dirty="0">
                <a:solidFill>
                  <a:schemeClr val="tx1"/>
                </a:solidFill>
              </a:rPr>
              <a:t>Προγραμματική </a:t>
            </a:r>
            <a:r>
              <a:rPr lang="el-GR" sz="1700" dirty="0" smtClean="0">
                <a:solidFill>
                  <a:schemeClr val="tx1"/>
                </a:solidFill>
              </a:rPr>
              <a:t>Σύμβαση </a:t>
            </a:r>
            <a:r>
              <a:rPr lang="el-GR" sz="1700" dirty="0">
                <a:solidFill>
                  <a:schemeClr val="tx1"/>
                </a:solidFill>
              </a:rPr>
              <a:t>με την Περιφέρεια Κρήτης για την υλοποίηση του έργου </a:t>
            </a:r>
            <a:r>
              <a:rPr lang="el-GR" sz="17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«Παραγωγή αγροτικών προϊόντων με τη χρήση της ηλιακής ενέργειας»</a:t>
            </a:r>
          </a:p>
          <a:p>
            <a:pPr marL="0" lvl="1" indent="-182880" algn="just" fontAlgn="auto">
              <a:lnSpc>
                <a:spcPct val="15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l-GR" sz="1700" dirty="0" smtClean="0">
                <a:solidFill>
                  <a:schemeClr val="tx1"/>
                </a:solidFill>
              </a:rPr>
              <a:t>Προγραμματική </a:t>
            </a:r>
            <a:r>
              <a:rPr lang="el-GR" sz="1700" dirty="0">
                <a:solidFill>
                  <a:schemeClr val="tx1"/>
                </a:solidFill>
              </a:rPr>
              <a:t>Σύμβαση με τον Δήμο Τρίπολης, </a:t>
            </a:r>
            <a:r>
              <a:rPr lang="el-GR" sz="17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«Ανάπτυξη ενός ολοκληρωμένου συστήματος διαχείρισης των αστικών στερεών αποβλήτων (ΑΣΑ)»</a:t>
            </a:r>
            <a:r>
              <a:rPr lang="el-GR" sz="1700" dirty="0">
                <a:solidFill>
                  <a:schemeClr val="tx1"/>
                </a:solidFill>
              </a:rPr>
              <a:t>, Εργαστήριο  Διαχείρισης Στερεών Υπολειμμάτων &amp; Υγρών </a:t>
            </a:r>
            <a:r>
              <a:rPr lang="el-GR" sz="1700" dirty="0" smtClean="0">
                <a:solidFill>
                  <a:schemeClr val="tx1"/>
                </a:solidFill>
              </a:rPr>
              <a:t>Αποβλήτων (</a:t>
            </a:r>
            <a:r>
              <a:rPr lang="el-GR" sz="1700" dirty="0" err="1" smtClean="0">
                <a:solidFill>
                  <a:schemeClr val="tx1"/>
                </a:solidFill>
              </a:rPr>
              <a:t>Τμ</a:t>
            </a:r>
            <a:r>
              <a:rPr lang="el-GR" sz="1700" dirty="0" smtClean="0">
                <a:solidFill>
                  <a:schemeClr val="tx1"/>
                </a:solidFill>
              </a:rPr>
              <a:t>. Τεχνολόγων Γεωπόνων)</a:t>
            </a:r>
          </a:p>
          <a:p>
            <a:pPr marL="0" lvl="1" indent="-182880" algn="just" fontAlgn="auto">
              <a:lnSpc>
                <a:spcPct val="15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1700" dirty="0" smtClean="0">
                <a:solidFill>
                  <a:schemeClr val="tx1"/>
                </a:solidFill>
              </a:rPr>
              <a:t>VR </a:t>
            </a:r>
            <a:r>
              <a:rPr lang="el-GR" sz="1700" dirty="0" smtClean="0">
                <a:solidFill>
                  <a:schemeClr val="tx1"/>
                </a:solidFill>
              </a:rPr>
              <a:t>παραγωγή: </a:t>
            </a:r>
            <a:r>
              <a:rPr lang="el-GR" sz="17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«Εξέλιξη της περιοχής του Μινωικού Ανακτόρου </a:t>
            </a:r>
            <a:r>
              <a:rPr lang="el-GR" sz="17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και </a:t>
            </a:r>
            <a:r>
              <a:rPr lang="el-GR" sz="17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της Κρήτης μέσα στους αιώνες»</a:t>
            </a:r>
            <a:r>
              <a:rPr lang="el-GR" sz="1700" dirty="0">
                <a:solidFill>
                  <a:schemeClr val="tx1"/>
                </a:solidFill>
              </a:rPr>
              <a:t>, Εταιρία  </a:t>
            </a:r>
            <a:r>
              <a:rPr lang="el-GR" sz="1700" dirty="0" err="1">
                <a:solidFill>
                  <a:schemeClr val="tx1"/>
                </a:solidFill>
              </a:rPr>
              <a:t>Κοινόπολη</a:t>
            </a:r>
            <a:r>
              <a:rPr lang="el-GR" sz="1700" dirty="0">
                <a:solidFill>
                  <a:schemeClr val="tx1"/>
                </a:solidFill>
              </a:rPr>
              <a:t> Συν. Π.Ε</a:t>
            </a:r>
            <a:r>
              <a:rPr lang="el-GR" sz="1700" dirty="0" smtClean="0">
                <a:solidFill>
                  <a:schemeClr val="tx1"/>
                </a:solidFill>
              </a:rPr>
              <a:t>., </a:t>
            </a:r>
            <a:r>
              <a:rPr lang="el-GR" sz="1700" dirty="0">
                <a:solidFill>
                  <a:schemeClr val="tx1"/>
                </a:solidFill>
              </a:rPr>
              <a:t>Εργαστήριο </a:t>
            </a:r>
            <a:r>
              <a:rPr lang="el-GR" sz="1700" dirty="0" smtClean="0">
                <a:solidFill>
                  <a:schemeClr val="tx1"/>
                </a:solidFill>
              </a:rPr>
              <a:t>Πολυμέσων (</a:t>
            </a:r>
            <a:r>
              <a:rPr lang="el-GR" sz="1700" dirty="0" err="1" smtClean="0">
                <a:solidFill>
                  <a:schemeClr val="tx1"/>
                </a:solidFill>
              </a:rPr>
              <a:t>Τμ</a:t>
            </a:r>
            <a:r>
              <a:rPr lang="el-GR" sz="1700" dirty="0" smtClean="0">
                <a:solidFill>
                  <a:schemeClr val="tx1"/>
                </a:solidFill>
              </a:rPr>
              <a:t>. Μηχανικών Πληροφορικής)</a:t>
            </a:r>
            <a:endParaRPr lang="el-GR" sz="1700" dirty="0">
              <a:solidFill>
                <a:schemeClr val="tx1"/>
              </a:solidFill>
            </a:endParaRPr>
          </a:p>
          <a:p>
            <a:pPr marL="0" indent="-91440" algn="just" fontAlgn="auto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l-GR" sz="1700" dirty="0">
                <a:solidFill>
                  <a:schemeClr val="tx1"/>
                </a:solidFill>
              </a:rPr>
              <a:t> </a:t>
            </a:r>
            <a:r>
              <a:rPr lang="el-GR" sz="1700" dirty="0" smtClean="0">
                <a:solidFill>
                  <a:schemeClr val="tx1"/>
                </a:solidFill>
              </a:rPr>
              <a:t>Συμμετοχή </a:t>
            </a:r>
            <a:r>
              <a:rPr lang="el-GR" sz="1700" dirty="0">
                <a:solidFill>
                  <a:schemeClr val="tx1"/>
                </a:solidFill>
              </a:rPr>
              <a:t>στον </a:t>
            </a:r>
            <a:r>
              <a:rPr lang="el-GR" sz="17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ερευνητικό σταθμό Υψηλής Τάσης «ΤΑΛΩΣ» του ΔΕΔΔΗΕ </a:t>
            </a:r>
            <a:r>
              <a:rPr lang="el-GR" sz="1700" dirty="0">
                <a:solidFill>
                  <a:schemeClr val="tx1"/>
                </a:solidFill>
              </a:rPr>
              <a:t>στα </a:t>
            </a:r>
            <a:r>
              <a:rPr lang="el-GR" sz="1700" dirty="0" err="1">
                <a:solidFill>
                  <a:schemeClr val="tx1"/>
                </a:solidFill>
              </a:rPr>
              <a:t>Λινοπεράματα</a:t>
            </a:r>
            <a:r>
              <a:rPr lang="el-GR" sz="1700" dirty="0">
                <a:solidFill>
                  <a:schemeClr val="tx1"/>
                </a:solidFill>
              </a:rPr>
              <a:t> </a:t>
            </a:r>
            <a:r>
              <a:rPr lang="el-GR" sz="1700" dirty="0" smtClean="0">
                <a:solidFill>
                  <a:schemeClr val="tx1"/>
                </a:solidFill>
              </a:rPr>
              <a:t>Κρήτης, </a:t>
            </a:r>
            <a:r>
              <a:rPr lang="el-GR" sz="1700" dirty="0" err="1" smtClean="0">
                <a:solidFill>
                  <a:schemeClr val="tx1"/>
                </a:solidFill>
              </a:rPr>
              <a:t>Εργ</a:t>
            </a:r>
            <a:r>
              <a:rPr lang="el-GR" sz="1700" dirty="0">
                <a:solidFill>
                  <a:schemeClr val="tx1"/>
                </a:solidFill>
              </a:rPr>
              <a:t>. Υψηλών </a:t>
            </a:r>
            <a:r>
              <a:rPr lang="el-GR" sz="1700" dirty="0" smtClean="0">
                <a:solidFill>
                  <a:schemeClr val="tx1"/>
                </a:solidFill>
              </a:rPr>
              <a:t>Τάσεων (</a:t>
            </a:r>
            <a:r>
              <a:rPr lang="el-GR" sz="1700" dirty="0" err="1" smtClean="0">
                <a:solidFill>
                  <a:schemeClr val="tx1"/>
                </a:solidFill>
              </a:rPr>
              <a:t>Τμ</a:t>
            </a:r>
            <a:r>
              <a:rPr lang="el-GR" sz="1700" dirty="0">
                <a:solidFill>
                  <a:schemeClr val="tx1"/>
                </a:solidFill>
              </a:rPr>
              <a:t>. Ηλεκτρολόγων Μηχανικών</a:t>
            </a:r>
            <a:r>
              <a:rPr lang="el-GR" sz="1700" dirty="0" smtClean="0">
                <a:solidFill>
                  <a:schemeClr val="tx1"/>
                </a:solidFill>
              </a:rPr>
              <a:t>).</a:t>
            </a:r>
          </a:p>
        </p:txBody>
      </p:sp>
      <p:sp>
        <p:nvSpPr>
          <p:cNvPr id="4" name="Τίτλος 1"/>
          <p:cNvSpPr txBox="1">
            <a:spLocks/>
          </p:cNvSpPr>
          <p:nvPr/>
        </p:nvSpPr>
        <p:spPr>
          <a:xfrm>
            <a:off x="0" y="320675"/>
            <a:ext cx="7886700" cy="4000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l-GR" b="1">
                <a:solidFill>
                  <a:srgbClr val="831D2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Συμβολή στην Τοπική &amp; Περιφερειακή ανάπτυξη</a:t>
            </a:r>
            <a:endParaRPr lang="el-GR">
              <a:latin typeface="Calibri Light" pitchFamily="34" charset="0"/>
            </a:endParaRPr>
          </a:p>
        </p:txBody>
      </p:sp>
      <p:pic>
        <p:nvPicPr>
          <p:cNvPr id="68611" name="Εικόνα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72313" y="6330950"/>
            <a:ext cx="19716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2" name="Εικόνα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89800" y="3175"/>
            <a:ext cx="1749425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93700" y="1079500"/>
            <a:ext cx="6940550" cy="4676321"/>
          </a:xfrm>
        </p:spPr>
        <p:txBody>
          <a:bodyPr rtlCol="0">
            <a:noAutofit/>
          </a:bodyPr>
          <a:lstStyle/>
          <a:p>
            <a:pPr marL="0" indent="-91440" algn="just" fontAlgn="auto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l-GR" sz="1800" dirty="0">
                <a:solidFill>
                  <a:schemeClr val="tx1"/>
                </a:solidFill>
              </a:rPr>
              <a:t> Συμμετοχή στη μετοχική σύνθεση του </a:t>
            </a:r>
            <a:r>
              <a:rPr lang="el-GR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«Αγροτικού Κέντρου Καινοτομίας &amp; Επιχειρηματικότητας Κρήτης»</a:t>
            </a:r>
            <a:r>
              <a:rPr lang="el-GR" sz="1800" dirty="0">
                <a:solidFill>
                  <a:schemeClr val="tx1"/>
                </a:solidFill>
              </a:rPr>
              <a:t>, που εμπεριέχει</a:t>
            </a:r>
            <a:r>
              <a:rPr lang="en-US" sz="1800" dirty="0">
                <a:solidFill>
                  <a:schemeClr val="tx1"/>
                </a:solidFill>
              </a:rPr>
              <a:t>:</a:t>
            </a:r>
            <a:endParaRPr lang="el-GR" sz="1800" dirty="0">
              <a:solidFill>
                <a:schemeClr val="tx1"/>
              </a:solidFill>
            </a:endParaRPr>
          </a:p>
          <a:p>
            <a:pPr marL="0" lvl="1" indent="-182880" algn="just" fontAlgn="auto">
              <a:lnSpc>
                <a:spcPct val="15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l-GR" i="1" dirty="0">
                <a:solidFill>
                  <a:schemeClr val="tx1"/>
                </a:solidFill>
              </a:rPr>
              <a:t>Το </a:t>
            </a:r>
            <a:r>
              <a:rPr lang="el-GR" i="1" dirty="0" err="1">
                <a:solidFill>
                  <a:schemeClr val="tx1"/>
                </a:solidFill>
              </a:rPr>
              <a:t>Business</a:t>
            </a:r>
            <a:r>
              <a:rPr lang="el-GR" i="1" dirty="0">
                <a:solidFill>
                  <a:schemeClr val="tx1"/>
                </a:solidFill>
              </a:rPr>
              <a:t> </a:t>
            </a:r>
            <a:r>
              <a:rPr lang="el-GR" i="1" dirty="0" err="1">
                <a:solidFill>
                  <a:schemeClr val="tx1"/>
                </a:solidFill>
              </a:rPr>
              <a:t>Innovation</a:t>
            </a:r>
            <a:r>
              <a:rPr lang="el-GR" i="1" dirty="0">
                <a:solidFill>
                  <a:schemeClr val="tx1"/>
                </a:solidFill>
              </a:rPr>
              <a:t> </a:t>
            </a:r>
            <a:r>
              <a:rPr lang="el-GR" i="1" dirty="0" err="1">
                <a:solidFill>
                  <a:schemeClr val="tx1"/>
                </a:solidFill>
              </a:rPr>
              <a:t>Center</a:t>
            </a:r>
            <a:r>
              <a:rPr lang="el-GR" i="1" dirty="0">
                <a:solidFill>
                  <a:schemeClr val="tx1"/>
                </a:solidFill>
              </a:rPr>
              <a:t> (ως κέντρο συντονισμού).</a:t>
            </a:r>
            <a:endParaRPr lang="en-US" i="1" dirty="0">
              <a:solidFill>
                <a:schemeClr val="tx1"/>
              </a:solidFill>
            </a:endParaRPr>
          </a:p>
          <a:p>
            <a:pPr marL="0" lvl="1" indent="-182880" algn="just" fontAlgn="auto">
              <a:lnSpc>
                <a:spcPct val="15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l-GR" i="1" dirty="0">
                <a:solidFill>
                  <a:schemeClr val="tx1"/>
                </a:solidFill>
              </a:rPr>
              <a:t>Την Θερμοκοιτίδα Αγροτικών &amp; Επιχειρηματικών Μονάδων.</a:t>
            </a:r>
            <a:endParaRPr lang="en-US" i="1" dirty="0">
              <a:solidFill>
                <a:schemeClr val="tx1"/>
              </a:solidFill>
            </a:endParaRPr>
          </a:p>
          <a:p>
            <a:pPr marL="0" lvl="1" indent="-182880" algn="just" fontAlgn="auto">
              <a:lnSpc>
                <a:spcPct val="15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l-GR" i="1" dirty="0">
                <a:solidFill>
                  <a:schemeClr val="tx1"/>
                </a:solidFill>
              </a:rPr>
              <a:t>Το Κέντρο </a:t>
            </a:r>
            <a:r>
              <a:rPr lang="el-GR" i="1" dirty="0" err="1">
                <a:solidFill>
                  <a:schemeClr val="tx1"/>
                </a:solidFill>
              </a:rPr>
              <a:t>Διαδραστικής</a:t>
            </a:r>
            <a:r>
              <a:rPr lang="el-GR" i="1" dirty="0">
                <a:solidFill>
                  <a:schemeClr val="tx1"/>
                </a:solidFill>
              </a:rPr>
              <a:t> 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l-GR" i="1" dirty="0">
                <a:solidFill>
                  <a:schemeClr val="tx1"/>
                </a:solidFill>
              </a:rPr>
              <a:t>Εκπαίδευσης &amp; Κατάρτισης.</a:t>
            </a:r>
          </a:p>
          <a:p>
            <a:pPr marL="0" indent="-91440" algn="just" fontAlgn="auto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l-GR" sz="1800" dirty="0" smtClean="0">
                <a:solidFill>
                  <a:schemeClr val="tx1"/>
                </a:solidFill>
              </a:rPr>
              <a:t>Το </a:t>
            </a:r>
            <a:r>
              <a:rPr lang="el-GR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</a:t>
            </a:r>
            <a:r>
              <a:rPr lang="el-GR" sz="1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Marketing</a:t>
            </a:r>
            <a:r>
              <a:rPr lang="el-GR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1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Conference</a:t>
            </a:r>
            <a:r>
              <a:rPr lang="el-GR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</a:t>
            </a:r>
            <a:r>
              <a:rPr lang="el-GR" sz="1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Business</a:t>
            </a:r>
            <a:r>
              <a:rPr lang="el-GR" sz="1800" dirty="0" smtClean="0">
                <a:solidFill>
                  <a:schemeClr val="tx1"/>
                </a:solidFill>
              </a:rPr>
              <a:t>: πρώτο Συνέδριο Ηλεκτρονικού Μάρκετινγκ στην Κρήτη</a:t>
            </a:r>
            <a:endParaRPr lang="en-US" sz="1800" dirty="0" smtClean="0">
              <a:solidFill>
                <a:schemeClr val="tx1"/>
              </a:solidFill>
            </a:endParaRPr>
          </a:p>
          <a:p>
            <a:pPr marL="91440" indent="-91440" fontAlgn="auto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l-GR" sz="1800" dirty="0">
                <a:solidFill>
                  <a:schemeClr val="tx1"/>
                </a:solidFill>
              </a:rPr>
              <a:t> Προχωρημένες συζητήσεις για </a:t>
            </a:r>
            <a:r>
              <a:rPr lang="el-GR" sz="1800" dirty="0" smtClean="0">
                <a:solidFill>
                  <a:schemeClr val="tx1"/>
                </a:solidFill>
              </a:rPr>
              <a:t>ανάπτυξη </a:t>
            </a:r>
            <a:r>
              <a:rPr lang="el-GR" sz="1800" dirty="0">
                <a:solidFill>
                  <a:schemeClr val="tx1"/>
                </a:solidFill>
              </a:rPr>
              <a:t>συστήματος </a:t>
            </a:r>
            <a:r>
              <a:rPr lang="el-GR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«Σεισμολογικής παρακολούθησης </a:t>
            </a:r>
            <a:r>
              <a:rPr lang="el-GR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των υδάτινων φραγμάτων της Περιφέρειας»</a:t>
            </a:r>
          </a:p>
          <a:p>
            <a:pPr marL="91440" indent="-91440" fontAlgn="auto">
              <a:lnSpc>
                <a:spcPct val="150000"/>
              </a:lnSpc>
              <a:defRPr/>
            </a:pPr>
            <a:endParaRPr lang="el-GR" sz="1800" dirty="0">
              <a:solidFill>
                <a:schemeClr val="tx1"/>
              </a:solidFill>
            </a:endParaRPr>
          </a:p>
        </p:txBody>
      </p:sp>
      <p:sp>
        <p:nvSpPr>
          <p:cNvPr id="5" name="Τίτλος 1"/>
          <p:cNvSpPr txBox="1">
            <a:spLocks/>
          </p:cNvSpPr>
          <p:nvPr/>
        </p:nvSpPr>
        <p:spPr>
          <a:xfrm>
            <a:off x="0" y="320675"/>
            <a:ext cx="7886700" cy="4000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l-GR" b="1">
                <a:solidFill>
                  <a:srgbClr val="831D2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Συμβολή στην Τοπική &amp; Περιφερειακή ανάπτυξη</a:t>
            </a:r>
            <a:endParaRPr lang="el-GR">
              <a:latin typeface="Calibri Light" pitchFamily="34" charset="0"/>
            </a:endParaRPr>
          </a:p>
        </p:txBody>
      </p:sp>
      <p:pic>
        <p:nvPicPr>
          <p:cNvPr id="69635" name="Εικόνα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72313" y="6330950"/>
            <a:ext cx="19716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83463" y="3517900"/>
            <a:ext cx="1611312" cy="133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7" name="Picture 2" descr="ΠΑΡΟΥΣΙΑΣΗ ΣΤΑ ΜΜ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34250" y="1087438"/>
            <a:ext cx="1709738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">
              <a:srgbClr val="831D24"/>
            </a:gs>
            <a:gs pos="60000">
              <a:schemeClr val="bg1"/>
            </a:gs>
            <a:gs pos="27000">
              <a:srgbClr val="831D24"/>
            </a:gs>
            <a:gs pos="52000">
              <a:srgbClr val="831D2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9"/>
          <p:cNvPicPr>
            <a:picLocks noChangeAspect="1"/>
          </p:cNvPicPr>
          <p:nvPr/>
        </p:nvPicPr>
        <p:blipFill>
          <a:blip r:embed="rId3"/>
          <a:srcRect r="33022"/>
          <a:stretch>
            <a:fillRect/>
          </a:stretch>
        </p:blipFill>
        <p:spPr bwMode="auto">
          <a:xfrm>
            <a:off x="9747250" y="7351713"/>
            <a:ext cx="106363" cy="10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Ορθογώνιο 2"/>
          <p:cNvSpPr/>
          <p:nvPr/>
        </p:nvSpPr>
        <p:spPr>
          <a:xfrm>
            <a:off x="147638" y="2962275"/>
            <a:ext cx="5899150" cy="4603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831D24"/>
              </a:buClr>
            </a:pPr>
            <a:r>
              <a:rPr lang="el-GR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Βραβεία-Διακρίσεις</a:t>
            </a:r>
            <a:r>
              <a:rPr lang="el-GR" sz="2400" b="1">
                <a:solidFill>
                  <a:schemeClr val="bg1"/>
                </a:solidFill>
                <a:latin typeface="Calibri" pitchFamily="34" charset="0"/>
              </a:rPr>
              <a:t> </a:t>
            </a:r>
          </a:p>
        </p:txBody>
      </p:sp>
      <p:pic>
        <p:nvPicPr>
          <p:cNvPr id="70660" name="Εικόνα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72325" y="2951163"/>
            <a:ext cx="1971675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1" name="Picture 2" descr="http://pixabay.com/static/uploads/photo/2013/07/12/19/24/sapling-154734_640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7638" y="4181475"/>
            <a:ext cx="3848100" cy="231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10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53093"/>
            <a:ext cx="7886700" cy="4365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l-GR" sz="1800" b="1" dirty="0" smtClean="0">
                <a:solidFill>
                  <a:srgbClr val="831D2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Βραβεία-Διακρίσεις Ιδρύματος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01935" y="605510"/>
            <a:ext cx="7634287" cy="5602109"/>
          </a:xfrm>
        </p:spPr>
        <p:txBody>
          <a:bodyPr rtlCol="0">
            <a:noAutofit/>
          </a:bodyPr>
          <a:lstStyle/>
          <a:p>
            <a:pPr marL="91440" indent="-91440" algn="just" fontAlgn="auto">
              <a:buFont typeface="Wingdings" panose="05000000000000000000" pitchFamily="2" charset="2"/>
              <a:buChar char="q"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Ίδρυση 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Έδρας 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UNESCO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σε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“Solid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Earth Physics 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&amp;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Geohazards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Risk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Reduction”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indent="-91440" algn="just" fontAlgn="auto">
              <a:buFont typeface="Wingdings" panose="05000000000000000000" pitchFamily="2" charset="2"/>
              <a:buChar char="q"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Βράβευση 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από 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την Ευρωπαϊκή Επιτροπή 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21/11/2013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με 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το </a:t>
            </a:r>
            <a:r>
              <a:rPr lang="el-GR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2ο Ευρωπαϊκό Βραβείο 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Erasmus 2013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ως </a:t>
            </a:r>
            <a:r>
              <a:rPr lang="el-GR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ένα από τα τρία 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Ευρωπαϊκά Ιδρύματα Ανώτατης Εκπαίδευσης 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με 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τις πιο σημαντικές δραστηριότητες στο 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πλαίσιο του Προγράμματος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ERASMUS</a:t>
            </a:r>
            <a:endParaRPr lang="el-GR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indent="-91440" algn="just" fontAlgn="auto">
              <a:buFont typeface="Wingdings" panose="05000000000000000000" pitchFamily="2" charset="2"/>
              <a:buChar char="q"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Απόκτηση Σήματος </a:t>
            </a:r>
            <a:r>
              <a:rPr lang="el-GR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Diploma</a:t>
            </a:r>
            <a:r>
              <a:rPr lang="el-GR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l-GR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Supplement</a:t>
            </a:r>
            <a:r>
              <a:rPr lang="el-GR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l-GR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Label</a:t>
            </a:r>
            <a:r>
              <a:rPr lang="el-GR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l-GR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el-GR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Παράρτ</a:t>
            </a:r>
            <a:r>
              <a:rPr lang="el-GR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ημα</a:t>
            </a:r>
            <a:r>
              <a:rPr lang="el-GR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l-GR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Διπλώματος</a:t>
            </a:r>
            <a:r>
              <a:rPr lang="el-GR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91440" indent="-91440" algn="just" fontAlgn="auto">
              <a:buFont typeface="Wingdings" panose="05000000000000000000" pitchFamily="2" charset="2"/>
              <a:buChar char="q"/>
              <a:defRPr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Ολοκλήρωση διαδικασιών απόκτησης Σήματος 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ECTS Label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el-GR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Σύστημα Μεταφοράς </a:t>
            </a:r>
            <a:r>
              <a:rPr lang="el-GR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και Συσσώρευσης Πιστωτικών Μονάδων</a:t>
            </a:r>
            <a:r>
              <a:rPr lang="el-GR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el-GR" sz="17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indent="-91440" algn="just" fontAlgn="auto">
              <a:buFont typeface="Wingdings" panose="05000000000000000000" pitchFamily="2" charset="2"/>
              <a:buChar char="q"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Συμπεριλήφθη στο βιβλίο των </a:t>
            </a:r>
            <a:r>
              <a:rPr lang="el-GR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Καλών Πρακτικών 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για την αναμόρφωση της Ανώτατης Εκπαίδευσης στην Ευρώπη</a:t>
            </a:r>
          </a:p>
          <a:p>
            <a:pPr marL="91440" indent="-91440" algn="just" fontAlgn="auto">
              <a:buFont typeface="Wingdings" panose="05000000000000000000" pitchFamily="2" charset="2"/>
              <a:buChar char="q"/>
              <a:defRPr/>
            </a:pP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Συντονισμός δύο έργων ανάπτυξης μεταπτυχιακών προγραμμάτων σπουδών με άλλες ευρωπαϊκές 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χώρες </a:t>
            </a:r>
            <a:r>
              <a:rPr lang="el-GR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(Τμήμα Ηλεκτρονικών Μηχανικών ΤΕ)</a:t>
            </a:r>
            <a:endParaRPr lang="en-US" sz="1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indent="-91440" algn="just" fontAlgn="auto">
              <a:buFont typeface="Wingdings" panose="05000000000000000000" pitchFamily="2" charset="2"/>
              <a:buChar char="q"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Υλοποίηση με 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εντατικούς ρυθμούς 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των δράσεων </a:t>
            </a:r>
            <a:r>
              <a:rPr lang="el-GR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ERASMUS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για την κινητικότητα φοιτητών και εκπαιδευτικού προσωπικού, με υπέρβαση των στόχων κατά 47%.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1683" name="Picture 2" descr="Πιστοποίηση Παραρτήματος Διπλώματος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26375" y="2535238"/>
            <a:ext cx="1296988" cy="191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4" name="Εικόνα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26375" y="785813"/>
            <a:ext cx="1273175" cy="127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5" name="Εικόνα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72313" y="6330950"/>
            <a:ext cx="19716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320675"/>
            <a:ext cx="7886700" cy="468313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l-GR" sz="1800" b="1" smtClean="0">
                <a:solidFill>
                  <a:srgbClr val="831D2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Βραβεία-Διακρίσεις Μελών &amp; Φοιτητών Ιδρύματος</a:t>
            </a:r>
          </a:p>
        </p:txBody>
      </p:sp>
      <p:pic>
        <p:nvPicPr>
          <p:cNvPr id="73730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069013" y="887413"/>
            <a:ext cx="2644775" cy="1763712"/>
          </a:xfrm>
        </p:spPr>
      </p:pic>
      <p:pic>
        <p:nvPicPr>
          <p:cNvPr id="73731" name="Εικόνα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69013" y="2651125"/>
            <a:ext cx="2644775" cy="160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2" name="Θέση περιεχομένου 2"/>
          <p:cNvSpPr txBox="1">
            <a:spLocks/>
          </p:cNvSpPr>
          <p:nvPr/>
        </p:nvSpPr>
        <p:spPr bwMode="auto">
          <a:xfrm>
            <a:off x="82552" y="930729"/>
            <a:ext cx="6007100" cy="5026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831D24"/>
              </a:buClr>
              <a:buFont typeface="Wingdings" pitchFamily="2" charset="2"/>
              <a:buChar char="q"/>
            </a:pPr>
            <a:r>
              <a:rPr lang="en-US" sz="2000" b="1" dirty="0">
                <a:latin typeface="Calibri" pitchFamily="34" charset="0"/>
              </a:rPr>
              <a:t>Erasmus Academic Minister</a:t>
            </a:r>
            <a:r>
              <a:rPr lang="el-GR" sz="2000" b="1" dirty="0">
                <a:latin typeface="Calibri" pitchFamily="34" charset="0"/>
              </a:rPr>
              <a:t> </a:t>
            </a:r>
            <a:r>
              <a:rPr lang="en-US" sz="2000" dirty="0">
                <a:latin typeface="Calibri" pitchFamily="34" charset="0"/>
              </a:rPr>
              <a:t>(European Association of Erasmus </a:t>
            </a:r>
            <a:r>
              <a:rPr lang="en-US" sz="2000" dirty="0">
                <a:latin typeface="+mn-lt"/>
              </a:rPr>
              <a:t>Coordinators</a:t>
            </a:r>
            <a:r>
              <a:rPr lang="en-US" sz="2000" dirty="0" smtClean="0">
                <a:latin typeface="+mn-lt"/>
              </a:rPr>
              <a:t>)</a:t>
            </a:r>
            <a:endParaRPr lang="el-GR" sz="2000" dirty="0" smtClean="0">
              <a:latin typeface="+mn-lt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831D24"/>
              </a:buClr>
              <a:buFont typeface="Wingdings" pitchFamily="2" charset="2"/>
              <a:buChar char="q"/>
            </a:pPr>
            <a:r>
              <a:rPr lang="en-US" sz="2000" b="1" dirty="0" smtClean="0">
                <a:latin typeface="Calibri" pitchFamily="34" charset="0"/>
              </a:rPr>
              <a:t>VIP </a:t>
            </a:r>
            <a:r>
              <a:rPr lang="en-US" sz="2000" b="1" dirty="0">
                <a:latin typeface="Calibri" pitchFamily="34" charset="0"/>
              </a:rPr>
              <a:t>articles</a:t>
            </a:r>
            <a:r>
              <a:rPr lang="el-GR" sz="2000" b="1" dirty="0">
                <a:latin typeface="Calibri" pitchFamily="34" charset="0"/>
              </a:rPr>
              <a:t> </a:t>
            </a:r>
            <a:r>
              <a:rPr lang="el-GR" sz="2000" dirty="0">
                <a:latin typeface="Calibri" pitchFamily="34" charset="0"/>
              </a:rPr>
              <a:t>(</a:t>
            </a:r>
            <a:r>
              <a:rPr lang="en-US" sz="2000" dirty="0">
                <a:latin typeface="Calibri" pitchFamily="34" charset="0"/>
              </a:rPr>
              <a:t>inside front covers</a:t>
            </a:r>
            <a:r>
              <a:rPr lang="el-GR" sz="2000" dirty="0">
                <a:latin typeface="Calibri" pitchFamily="34" charset="0"/>
              </a:rPr>
              <a:t>)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l-GR" sz="2000" dirty="0">
                <a:latin typeface="Calibri" pitchFamily="34" charset="0"/>
              </a:rPr>
              <a:t>στα περιοδικά: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b="1" dirty="0">
                <a:latin typeface="Calibri" pitchFamily="34" charset="0"/>
                <a:hlinkClick r:id="rId5"/>
              </a:rPr>
              <a:t>Advanced Functional Materials</a:t>
            </a:r>
            <a:r>
              <a:rPr lang="en-US" sz="2000" dirty="0">
                <a:latin typeface="Calibri" pitchFamily="34" charset="0"/>
              </a:rPr>
              <a:t> και </a:t>
            </a:r>
            <a:r>
              <a:rPr lang="en-US" sz="2000" b="1" dirty="0">
                <a:latin typeface="Calibri" pitchFamily="34" charset="0"/>
                <a:hlinkClick r:id="rId6"/>
              </a:rPr>
              <a:t>Advanced Optical Materials</a:t>
            </a:r>
            <a:r>
              <a:rPr lang="el-GR" sz="2000" b="1" dirty="0">
                <a:latin typeface="Calibri" pitchFamily="34" charset="0"/>
              </a:rPr>
              <a:t> </a:t>
            </a:r>
            <a:r>
              <a:rPr lang="el-GR" sz="2000" dirty="0">
                <a:latin typeface="Calibri" pitchFamily="34" charset="0"/>
              </a:rPr>
              <a:t>(</a:t>
            </a:r>
            <a:r>
              <a:rPr lang="en-US" sz="2000" dirty="0">
                <a:latin typeface="Calibri" pitchFamily="34" charset="0"/>
              </a:rPr>
              <a:t>Wiley Online Library)</a:t>
            </a:r>
            <a:endParaRPr lang="el-GR" sz="2000" dirty="0">
              <a:latin typeface="Calibri" pitchFamily="34" charset="0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831D24"/>
              </a:buClr>
              <a:buFont typeface="Wingdings" pitchFamily="2" charset="2"/>
              <a:buChar char="q"/>
            </a:pPr>
            <a:r>
              <a:rPr lang="el-GR" sz="2000" b="1" dirty="0" smtClean="0">
                <a:latin typeface="Calibri" pitchFamily="34" charset="0"/>
              </a:rPr>
              <a:t>Υποτροφίες </a:t>
            </a:r>
            <a:r>
              <a:rPr lang="en-US" sz="2000" b="1" dirty="0">
                <a:latin typeface="Calibri" pitchFamily="34" charset="0"/>
              </a:rPr>
              <a:t>Angelopoulos Fellowship @Clinton Global Initiative University</a:t>
            </a:r>
            <a:r>
              <a:rPr lang="el-GR" sz="2000" b="1" dirty="0">
                <a:latin typeface="Calibri" pitchFamily="34" charset="0"/>
              </a:rPr>
              <a:t> </a:t>
            </a:r>
            <a:r>
              <a:rPr lang="el-GR" sz="2000" dirty="0">
                <a:latin typeface="Calibri" pitchFamily="34" charset="0"/>
              </a:rPr>
              <a:t>(2 συνεχόμενες χρονιές)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831D24"/>
              </a:buClr>
              <a:buFont typeface="Wingdings" pitchFamily="2" charset="2"/>
              <a:buChar char="q"/>
            </a:pPr>
            <a:r>
              <a:rPr lang="el-GR" sz="2000" dirty="0">
                <a:latin typeface="Calibri" pitchFamily="34" charset="0"/>
              </a:rPr>
              <a:t>Υποτροφία στο </a:t>
            </a:r>
            <a:r>
              <a:rPr lang="en-US" sz="2000" b="1" dirty="0">
                <a:latin typeface="Calibri" pitchFamily="34" charset="0"/>
              </a:rPr>
              <a:t>Summer Institute for European Student Leaders on Social Entrepreneurship</a:t>
            </a:r>
            <a:r>
              <a:rPr lang="el-GR" sz="2000" b="1" dirty="0">
                <a:latin typeface="Calibri" pitchFamily="34" charset="0"/>
              </a:rPr>
              <a:t> </a:t>
            </a:r>
            <a:r>
              <a:rPr lang="el-GR" sz="2000" dirty="0">
                <a:latin typeface="Calibri" pitchFamily="34" charset="0"/>
              </a:rPr>
              <a:t>του </a:t>
            </a:r>
            <a:r>
              <a:rPr lang="en-US" sz="2000" dirty="0">
                <a:latin typeface="Calibri" pitchFamily="34" charset="0"/>
              </a:rPr>
              <a:t>Fulbright 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831D24"/>
              </a:buClr>
              <a:buFont typeface="Wingdings" pitchFamily="2" charset="2"/>
              <a:buChar char="q"/>
            </a:pPr>
            <a:r>
              <a:rPr lang="el-GR" sz="2000" dirty="0">
                <a:latin typeface="Calibri" pitchFamily="34" charset="0"/>
              </a:rPr>
              <a:t>Βραβείο Πολιτιστικής Κληρονομιάς Ε.Ε. </a:t>
            </a:r>
            <a:r>
              <a:rPr lang="en-US" sz="2000" b="1" dirty="0">
                <a:latin typeface="Calibri" pitchFamily="34" charset="0"/>
              </a:rPr>
              <a:t>Europa Nostra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831D24"/>
              </a:buClr>
              <a:buFont typeface="Wingdings" pitchFamily="2" charset="2"/>
              <a:buChar char="q"/>
            </a:pPr>
            <a:r>
              <a:rPr lang="el-GR" sz="2000" dirty="0">
                <a:latin typeface="Calibri" pitchFamily="34" charset="0"/>
              </a:rPr>
              <a:t>Φοιτητές του ΤΕΙ Κρήτης επιλέχθηκαν για συμμετοχή στην Εθνική δράση </a:t>
            </a:r>
            <a:r>
              <a:rPr lang="el-GR" sz="2000" b="1" dirty="0">
                <a:latin typeface="Calibri" pitchFamily="34" charset="0"/>
              </a:rPr>
              <a:t>«Εργαστήρι Καινοτομίας»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endParaRPr lang="en-US" sz="2000" dirty="0">
              <a:latin typeface="Calibri" pitchFamily="34" charset="0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endParaRPr lang="en-US" sz="2000" dirty="0">
              <a:latin typeface="Calibri" pitchFamily="34" charset="0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endParaRPr lang="en-US" sz="2000" dirty="0">
              <a:latin typeface="Calibri" pitchFamily="34" charset="0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endParaRPr lang="el-GR" sz="2000" dirty="0">
              <a:latin typeface="Calibri" pitchFamily="34" charset="0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endParaRPr lang="en-US" sz="2000" dirty="0">
              <a:latin typeface="Calibri" pitchFamily="34" charset="0"/>
            </a:endParaRPr>
          </a:p>
        </p:txBody>
      </p:sp>
      <p:pic>
        <p:nvPicPr>
          <p:cNvPr id="73733" name="Picture 4" descr="http://www.teicrete.gr/sites/default/files/styles/news_image/public/news_images/03_0.jpg?itok=TFS9cRIM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69013" y="4252913"/>
            <a:ext cx="2644775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4" name="Εικόνα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72313" y="6330950"/>
            <a:ext cx="19716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1"/>
          <p:cNvSpPr txBox="1">
            <a:spLocks/>
          </p:cNvSpPr>
          <p:nvPr/>
        </p:nvSpPr>
        <p:spPr>
          <a:xfrm>
            <a:off x="0" y="263525"/>
            <a:ext cx="7886700" cy="492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l-GR" b="1">
                <a:solidFill>
                  <a:srgbClr val="831D2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Σχολές και Τμήματα</a:t>
            </a:r>
            <a:endParaRPr lang="el-GR">
              <a:latin typeface="Calibri Light" pitchFamily="34" charset="0"/>
            </a:endParaRPr>
          </a:p>
        </p:txBody>
      </p:sp>
      <p:graphicFrame>
        <p:nvGraphicFramePr>
          <p:cNvPr id="5" name="Διάγραμμα 4"/>
          <p:cNvGraphicFramePr/>
          <p:nvPr>
            <p:extLst>
              <p:ext uri="{D42A27DB-BD31-4B8C-83A1-F6EECF244321}">
                <p14:modId xmlns:p14="http://schemas.microsoft.com/office/powerpoint/2010/main" val="4064075836"/>
              </p:ext>
            </p:extLst>
          </p:nvPr>
        </p:nvGraphicFramePr>
        <p:xfrm>
          <a:off x="523890" y="700216"/>
          <a:ext cx="7804563" cy="5329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1747" name="Εικόνα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72313" y="6330950"/>
            <a:ext cx="19716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000">
              <a:srgbClr val="831D24"/>
            </a:gs>
            <a:gs pos="60000">
              <a:schemeClr val="bg1"/>
            </a:gs>
            <a:gs pos="27000">
              <a:srgbClr val="831D24"/>
            </a:gs>
            <a:gs pos="52000">
              <a:srgbClr val="831D2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6640513" y="1836738"/>
            <a:ext cx="2374900" cy="2012950"/>
          </a:xfrm>
          <a:prstGeom prst="rect">
            <a:avLst/>
          </a:prstGeom>
        </p:spPr>
        <p:txBody>
          <a:bodyPr lIns="68580" tIns="34290" rIns="68580" bIns="3429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3600" dirty="0"/>
          </a:p>
        </p:txBody>
      </p:sp>
      <p:pic>
        <p:nvPicPr>
          <p:cNvPr id="75779" name="Picture 21" descr="http://www.teicrete.gr/sites/default/files/icons/footericon-map.pn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8538" y="2332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0" name="Picture 22" descr="http://www.teicrete.gr/sites/default/files/icons/footericon-call.png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78538" y="18859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1" name="Picture 23" descr="http://www.teicrete.gr/sites/default/files/icons/footericon-gplus.png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39838" y="18859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2" name="Picture 24" descr="http://www.teicrete.gr/sites/default/files/icons/footericon-fb.png">
            <a:hlinkClick r:id="rId9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239838" y="2332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3" name="Picture 25" descr="http://www.teicrete.gr/sites/default/files/icons/footericon-twitter.png">
            <a:hlinkClick r:id="rId11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227138" y="27860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4" name="Picture 26" descr="http://www.teicrete.gr/sites/default/files/icons/footericon-youtube.png">
            <a:hlinkClick r:id="rId13"/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239838" y="3175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5" name="Θέση περιεχομένου 18"/>
          <p:cNvSpPr>
            <a:spLocks noGrp="1"/>
          </p:cNvSpPr>
          <p:nvPr>
            <p:ph idx="1"/>
          </p:nvPr>
        </p:nvSpPr>
        <p:spPr bwMode="auto">
          <a:xfrm>
            <a:off x="1571625" y="1836738"/>
            <a:ext cx="6400800" cy="633730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ct val="100000"/>
              </a:lnSpc>
              <a:buClr>
                <a:schemeClr val="bg1"/>
              </a:buClr>
              <a:buFont typeface="Arial" charset="0"/>
              <a:buNone/>
            </a:pPr>
            <a:r>
              <a:rPr lang="en-US" smtClean="0">
                <a:solidFill>
                  <a:schemeClr val="bg1"/>
                </a:solidFill>
                <a:hlinkClick r:id="rId15"/>
              </a:rPr>
              <a:t>Google+</a:t>
            </a:r>
            <a:r>
              <a:rPr lang="el-GR" smtClean="0">
                <a:solidFill>
                  <a:schemeClr val="bg1"/>
                </a:solidFill>
              </a:rPr>
              <a:t>		</a:t>
            </a:r>
            <a:r>
              <a:rPr lang="en-US" smtClean="0">
                <a:solidFill>
                  <a:schemeClr val="bg1"/>
                </a:solidFill>
                <a:hlinkClick r:id="rId16"/>
              </a:rPr>
              <a:t>Linkedin</a:t>
            </a:r>
            <a:r>
              <a:rPr lang="el-GR" smtClean="0">
                <a:solidFill>
                  <a:schemeClr val="bg1"/>
                </a:solidFill>
              </a:rPr>
              <a:t>			</a:t>
            </a:r>
            <a:r>
              <a:rPr lang="el-GR" smtClean="0">
                <a:solidFill>
                  <a:schemeClr val="bg1"/>
                </a:solidFill>
                <a:hlinkClick r:id="rId17"/>
              </a:rPr>
              <a:t>Τηλέφωνα</a:t>
            </a:r>
            <a:endParaRPr lang="el-GR" smtClean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buClr>
                <a:schemeClr val="bg1"/>
              </a:buClr>
              <a:buFont typeface="Arial" charset="0"/>
              <a:buNone/>
            </a:pPr>
            <a:r>
              <a:rPr lang="en-US" smtClean="0">
                <a:solidFill>
                  <a:schemeClr val="bg1"/>
                </a:solidFill>
                <a:hlinkClick r:id="rId18"/>
              </a:rPr>
              <a:t>Facebook</a:t>
            </a:r>
            <a:r>
              <a:rPr lang="el-GR" smtClean="0">
                <a:solidFill>
                  <a:schemeClr val="bg1"/>
                </a:solidFill>
              </a:rPr>
              <a:t>		</a:t>
            </a:r>
            <a:r>
              <a:rPr lang="en-US" smtClean="0">
                <a:solidFill>
                  <a:schemeClr val="bg1"/>
                </a:solidFill>
                <a:hlinkClick r:id="rId19"/>
              </a:rPr>
              <a:t>Researchgate</a:t>
            </a:r>
            <a:r>
              <a:rPr lang="el-GR" smtClean="0">
                <a:solidFill>
                  <a:schemeClr val="bg1"/>
                </a:solidFill>
              </a:rPr>
              <a:t>		</a:t>
            </a:r>
            <a:r>
              <a:rPr lang="el-GR" smtClean="0">
                <a:solidFill>
                  <a:schemeClr val="bg1"/>
                </a:solidFill>
                <a:hlinkClick r:id="rId20"/>
              </a:rPr>
              <a:t>Χάρτης</a:t>
            </a:r>
            <a:endParaRPr lang="el-GR" smtClean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buClr>
                <a:schemeClr val="bg1"/>
              </a:buClr>
              <a:buFont typeface="Arial" charset="0"/>
              <a:buNone/>
            </a:pPr>
            <a:r>
              <a:rPr lang="en-US" smtClean="0">
                <a:solidFill>
                  <a:schemeClr val="bg1"/>
                </a:solidFill>
                <a:hlinkClick r:id="rId11"/>
              </a:rPr>
              <a:t>Twitter</a:t>
            </a:r>
            <a:r>
              <a:rPr lang="el-GR" smtClean="0">
                <a:solidFill>
                  <a:schemeClr val="bg1"/>
                </a:solidFill>
              </a:rPr>
              <a:t>		</a:t>
            </a:r>
            <a:r>
              <a:rPr lang="en-US" smtClean="0">
                <a:solidFill>
                  <a:schemeClr val="bg1"/>
                </a:solidFill>
                <a:hlinkClick r:id="rId21"/>
              </a:rPr>
              <a:t>Academia.edu</a:t>
            </a:r>
            <a:endParaRPr lang="en-US" smtClean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buClr>
                <a:schemeClr val="bg1"/>
              </a:buClr>
              <a:buFont typeface="Arial" charset="0"/>
              <a:buNone/>
            </a:pPr>
            <a:r>
              <a:rPr lang="en-US" smtClean="0">
                <a:solidFill>
                  <a:schemeClr val="bg1"/>
                </a:solidFill>
                <a:hlinkClick r:id="rId22"/>
              </a:rPr>
              <a:t>Youtube</a:t>
            </a:r>
            <a:endParaRPr lang="el-GR" smtClean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buClr>
                <a:schemeClr val="bg1"/>
              </a:buClr>
              <a:buFont typeface="Arial" charset="0"/>
              <a:buNone/>
            </a:pPr>
            <a:endParaRPr lang="en-US" smtClean="0">
              <a:solidFill>
                <a:schemeClr val="bg1"/>
              </a:solidFill>
            </a:endParaRPr>
          </a:p>
        </p:txBody>
      </p:sp>
      <p:pic>
        <p:nvPicPr>
          <p:cNvPr id="75786" name="Picture 27" descr="http://www.teicrete.gr/sites/default/files/icons/footericon-in.png">
            <a:hlinkClick r:id="rId23"/>
          </p:cNvPr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3398838" y="18859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7" name="Picture 28" descr="http://www.teicrete.gr/sites/default/files/icons/footericon-rg.png">
            <a:hlinkClick r:id="rId19"/>
          </p:cNvPr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3398838" y="2332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8" name="Picture 29" descr="http://www.teicrete.gr/sites/default/files/icons/footericon-academia.png">
            <a:hlinkClick r:id="rId21"/>
          </p:cNvPr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3398838" y="27781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9" name="Εικόνα 76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2720975" y="4210050"/>
            <a:ext cx="37338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90" name="TextBox 13"/>
          <p:cNvSpPr txBox="1">
            <a:spLocks noChangeArrowheads="1"/>
          </p:cNvSpPr>
          <p:nvPr/>
        </p:nvSpPr>
        <p:spPr bwMode="auto">
          <a:xfrm>
            <a:off x="7040563" y="6388100"/>
            <a:ext cx="3460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  <a:hlinkClick r:id="rId28"/>
              </a:rPr>
              <a:t>www.teicrete.gr</a:t>
            </a:r>
            <a:endParaRPr lang="el-GR">
              <a:latin typeface="Calibri" pitchFamily="34" charset="0"/>
            </a:endParaRPr>
          </a:p>
        </p:txBody>
      </p:sp>
      <p:sp>
        <p:nvSpPr>
          <p:cNvPr id="15" name="Κουμπί ενέργειας: Πληροφορίες 14">
            <a:hlinkClick r:id="" action="ppaction://noaction" highlightClick="1"/>
          </p:cNvPr>
          <p:cNvSpPr/>
          <p:nvPr/>
        </p:nvSpPr>
        <p:spPr>
          <a:xfrm>
            <a:off x="6837363" y="6456363"/>
            <a:ext cx="244475" cy="217487"/>
          </a:xfrm>
          <a:prstGeom prst="actionButtonInformation">
            <a:avLst/>
          </a:prstGeom>
          <a:solidFill>
            <a:srgbClr val="831D24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10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Θέση περιεχομένου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6827061"/>
              </p:ext>
            </p:extLst>
          </p:nvPr>
        </p:nvGraphicFramePr>
        <p:xfrm>
          <a:off x="90755" y="782638"/>
          <a:ext cx="8953233" cy="51714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Τίτλος 1"/>
          <p:cNvSpPr txBox="1">
            <a:spLocks/>
          </p:cNvSpPr>
          <p:nvPr/>
        </p:nvSpPr>
        <p:spPr>
          <a:xfrm>
            <a:off x="0" y="290513"/>
            <a:ext cx="7886700" cy="492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l-GR" b="1" dirty="0">
                <a:solidFill>
                  <a:srgbClr val="831D2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Μεταπτυχιακά </a:t>
            </a:r>
            <a:r>
              <a:rPr lang="el-GR" b="1" dirty="0" smtClean="0">
                <a:solidFill>
                  <a:srgbClr val="831D2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Προγράμματα ΤΕΙ Κρήτης (Ηράκλειο)</a:t>
            </a:r>
            <a:r>
              <a:rPr lang="el-GR" b="1" dirty="0">
                <a:solidFill>
                  <a:srgbClr val="831D2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	</a:t>
            </a:r>
            <a:endParaRPr lang="el-GR" dirty="0">
              <a:latin typeface="Calibri Light" pitchFamily="34" charset="0"/>
            </a:endParaRPr>
          </a:p>
        </p:txBody>
      </p:sp>
      <p:sp>
        <p:nvSpPr>
          <p:cNvPr id="32771" name="TextBox 7"/>
          <p:cNvSpPr txBox="1">
            <a:spLocks noChangeArrowheads="1"/>
          </p:cNvSpPr>
          <p:nvPr/>
        </p:nvSpPr>
        <p:spPr bwMode="auto">
          <a:xfrm>
            <a:off x="674688" y="5764213"/>
            <a:ext cx="34591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  <a:hlinkClick r:id="rId7"/>
              </a:rPr>
              <a:t>www.teicrete.gr/el/msc_programs</a:t>
            </a:r>
            <a:endParaRPr lang="el-GR">
              <a:latin typeface="Calibri" pitchFamily="34" charset="0"/>
            </a:endParaRPr>
          </a:p>
        </p:txBody>
      </p:sp>
      <p:sp>
        <p:nvSpPr>
          <p:cNvPr id="9" name="Κουμπί ενέργειας: Πληροφορίες 8">
            <a:hlinkClick r:id="" action="ppaction://noaction" highlightClick="1"/>
          </p:cNvPr>
          <p:cNvSpPr/>
          <p:nvPr/>
        </p:nvSpPr>
        <p:spPr>
          <a:xfrm>
            <a:off x="430213" y="5840413"/>
            <a:ext cx="244475" cy="217487"/>
          </a:xfrm>
          <a:prstGeom prst="actionButtonInformation">
            <a:avLst/>
          </a:prstGeom>
          <a:solidFill>
            <a:srgbClr val="831D24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/>
          </a:p>
        </p:txBody>
      </p:sp>
      <p:pic>
        <p:nvPicPr>
          <p:cNvPr id="32773" name="Εικόνα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72313" y="6330950"/>
            <a:ext cx="19716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Εικόνα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72313" y="6330950"/>
            <a:ext cx="19716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Θέση περιεχομένου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3967187"/>
              </p:ext>
            </p:extLst>
          </p:nvPr>
        </p:nvGraphicFramePr>
        <p:xfrm>
          <a:off x="122465" y="607303"/>
          <a:ext cx="8895404" cy="51572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3795" name="TextBox 11"/>
          <p:cNvSpPr txBox="1">
            <a:spLocks noChangeArrowheads="1"/>
          </p:cNvSpPr>
          <p:nvPr/>
        </p:nvSpPr>
        <p:spPr bwMode="auto">
          <a:xfrm>
            <a:off x="674688" y="5764213"/>
            <a:ext cx="34591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  <a:hlinkClick r:id="rId8"/>
              </a:rPr>
              <a:t>www.teicrete.gr/el/msc_programs</a:t>
            </a:r>
            <a:endParaRPr lang="el-GR">
              <a:latin typeface="Calibri" pitchFamily="34" charset="0"/>
            </a:endParaRPr>
          </a:p>
        </p:txBody>
      </p:sp>
      <p:sp>
        <p:nvSpPr>
          <p:cNvPr id="13" name="Κουμπί ενέργειας: Πληροφορίες 12">
            <a:hlinkClick r:id="" action="ppaction://noaction" highlightClick="1"/>
          </p:cNvPr>
          <p:cNvSpPr/>
          <p:nvPr/>
        </p:nvSpPr>
        <p:spPr>
          <a:xfrm>
            <a:off x="430213" y="5840413"/>
            <a:ext cx="244475" cy="217487"/>
          </a:xfrm>
          <a:prstGeom prst="actionButtonInformation">
            <a:avLst/>
          </a:prstGeom>
          <a:solidFill>
            <a:srgbClr val="831D24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/>
          </a:p>
        </p:txBody>
      </p:sp>
      <p:sp>
        <p:nvSpPr>
          <p:cNvPr id="6" name="Τίτλος 1"/>
          <p:cNvSpPr txBox="1">
            <a:spLocks/>
          </p:cNvSpPr>
          <p:nvPr/>
        </p:nvSpPr>
        <p:spPr>
          <a:xfrm>
            <a:off x="0" y="192545"/>
            <a:ext cx="8172450" cy="492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l-GR" b="1" dirty="0">
                <a:solidFill>
                  <a:srgbClr val="831D2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Μεταπτυχιακά </a:t>
            </a:r>
            <a:r>
              <a:rPr lang="el-GR" b="1" dirty="0" smtClean="0">
                <a:solidFill>
                  <a:srgbClr val="831D2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Προγράμματα</a:t>
            </a:r>
            <a:r>
              <a:rPr lang="en-US" b="1" dirty="0" smtClean="0">
                <a:solidFill>
                  <a:srgbClr val="831D2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</a:t>
            </a:r>
            <a:r>
              <a:rPr lang="el-GR" b="1" dirty="0" smtClean="0">
                <a:solidFill>
                  <a:srgbClr val="831D2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ΤΕΙ Κρήτης (Χανιά)</a:t>
            </a:r>
            <a:endParaRPr lang="el-GR" dirty="0">
              <a:latin typeface="Calibri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">
              <a:srgbClr val="831D24"/>
            </a:gs>
            <a:gs pos="60000">
              <a:schemeClr val="bg1"/>
            </a:gs>
            <a:gs pos="27000">
              <a:srgbClr val="831D24"/>
            </a:gs>
            <a:gs pos="52000">
              <a:srgbClr val="831D2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9"/>
          <p:cNvPicPr>
            <a:picLocks noChangeAspect="1"/>
          </p:cNvPicPr>
          <p:nvPr/>
        </p:nvPicPr>
        <p:blipFill>
          <a:blip r:embed="rId3"/>
          <a:srcRect r="33022"/>
          <a:stretch>
            <a:fillRect/>
          </a:stretch>
        </p:blipFill>
        <p:spPr bwMode="auto">
          <a:xfrm>
            <a:off x="9747250" y="7351713"/>
            <a:ext cx="106363" cy="10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Ορθογώνιο 2"/>
          <p:cNvSpPr/>
          <p:nvPr/>
        </p:nvSpPr>
        <p:spPr>
          <a:xfrm>
            <a:off x="0" y="3054350"/>
            <a:ext cx="5897563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831D24"/>
              </a:buClr>
            </a:pPr>
            <a:r>
              <a:rPr lang="el-GR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Φοιτητική ζωή – Παροχές φοιτητών</a:t>
            </a:r>
            <a:endParaRPr lang="el-GR" sz="200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34820" name="Εικόνα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72325" y="2951163"/>
            <a:ext cx="1971675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Εικόνα 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26768" y="4178784"/>
            <a:ext cx="3792151" cy="2530076"/>
          </a:xfrm>
          <a:prstGeom prst="rect">
            <a:avLst/>
          </a:prstGeom>
          <a:effectLst>
            <a:softEdge rad="1270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10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5842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130925"/>
          </a:xfrm>
        </p:spPr>
      </p:pic>
      <p:pic>
        <p:nvPicPr>
          <p:cNvPr id="35843" name="Εικόνα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72313" y="6330950"/>
            <a:ext cx="19716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79425" y="900113"/>
            <a:ext cx="7543800" cy="4022725"/>
          </a:xfrm>
        </p:spPr>
        <p:txBody>
          <a:bodyPr rtlCol="0">
            <a:normAutofit/>
          </a:bodyPr>
          <a:lstStyle/>
          <a:p>
            <a:pPr marL="0" indent="0" fontAlgn="auto">
              <a:buFont typeface="Calibri" pitchFamily="34" charset="0"/>
              <a:buNone/>
              <a:defRPr/>
            </a:pPr>
            <a:endParaRPr lang="el-GR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indent="-91440" fontAlgn="auto">
              <a:buFont typeface="Wingdings" panose="05000000000000000000" pitchFamily="2" charset="2"/>
              <a:buChar char="q"/>
              <a:defRPr/>
            </a:pP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  <a:r>
              <a:rPr lang="el-GR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Φοιτητικές Εστίες-Σίτιση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2"/>
              </a:rPr>
              <a:t>www.teicrete.gr/merimna</a:t>
            </a:r>
            <a:endParaRPr lang="el-GR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indent="-91440" fontAlgn="auto">
              <a:buFont typeface="Wingdings" panose="05000000000000000000" pitchFamily="2" charset="2"/>
              <a:buChar char="q"/>
              <a:defRPr/>
            </a:pPr>
            <a:endParaRPr lang="el-GR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indent="-91440" fontAlgn="auto">
              <a:buFont typeface="Wingdings" panose="05000000000000000000" pitchFamily="2" charset="2"/>
              <a:buChar char="q"/>
              <a:defRPr/>
            </a:pP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  <a:r>
              <a:rPr lang="el-GR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Κεντρική Βιβλιοθήκη - Βιβλιοθήκες Σχολών και </a:t>
            </a:r>
            <a:r>
              <a:rPr lang="el-GR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Τμημάτων</a:t>
            </a:r>
            <a:br>
              <a:rPr lang="el-GR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3"/>
              </a:rPr>
              <a:t>www.lib.teicrete.gr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indent="-91440" fontAlgn="auto">
              <a:buFont typeface="Wingdings" panose="05000000000000000000" pitchFamily="2" charset="2"/>
              <a:buChar char="q"/>
              <a:defRPr/>
            </a:pPr>
            <a:endParaRPr lang="el-GR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indent="-91440" fontAlgn="auto">
              <a:defRPr/>
            </a:pPr>
            <a:endParaRPr lang="el-G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Τίτλος 1"/>
          <p:cNvSpPr txBox="1">
            <a:spLocks/>
          </p:cNvSpPr>
          <p:nvPr/>
        </p:nvSpPr>
        <p:spPr>
          <a:xfrm>
            <a:off x="0" y="234950"/>
            <a:ext cx="7886700" cy="492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l-GR" b="1">
                <a:solidFill>
                  <a:srgbClr val="831D2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Παροχές προς Φοιτητές </a:t>
            </a:r>
            <a:endParaRPr lang="el-GR">
              <a:latin typeface="Calibri Light" pitchFamily="34" charset="0"/>
            </a:endParaRPr>
          </a:p>
        </p:txBody>
      </p:sp>
      <p:pic>
        <p:nvPicPr>
          <p:cNvPr id="36867" name="Picture 4" descr="http://www.teicrete.gr/merimna/content/TEI%20fotos/DSC_0063.JPG"/>
          <p:cNvPicPr>
            <a:picLocks noChangeAspect="1" noChangeArrowheads="1"/>
          </p:cNvPicPr>
          <p:nvPr/>
        </p:nvPicPr>
        <p:blipFill>
          <a:blip r:embed="rId4"/>
          <a:srcRect l="40311"/>
          <a:stretch>
            <a:fillRect/>
          </a:stretch>
        </p:blipFill>
        <p:spPr bwMode="auto">
          <a:xfrm>
            <a:off x="6926263" y="528638"/>
            <a:ext cx="1681162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2" descr="http://www.teicrete.gr/merimna/content/TEI%20fotos/DSC_007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43350" y="534988"/>
            <a:ext cx="28067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Εικόνα 6"/>
          <p:cNvPicPr>
            <a:picLocks noChangeAspect="1"/>
          </p:cNvPicPr>
          <p:nvPr/>
        </p:nvPicPr>
        <p:blipFill>
          <a:blip r:embed="rId6"/>
          <a:srcRect t="6473"/>
          <a:stretch>
            <a:fillRect/>
          </a:stretch>
        </p:blipFill>
        <p:spPr bwMode="auto">
          <a:xfrm>
            <a:off x="2243138" y="3565525"/>
            <a:ext cx="3551237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Εικόνα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3413" y="3565525"/>
            <a:ext cx="160972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Εικόνα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94375" y="3565525"/>
            <a:ext cx="2865438" cy="127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2" name="Εικόνα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794375" y="4838700"/>
            <a:ext cx="2865438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3" name="Εικόνα 1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072313" y="6330950"/>
            <a:ext cx="19716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Ανασκόπηση">
  <a:themeElements>
    <a:clrScheme name="TEI of Cret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831D24"/>
      </a:accent1>
      <a:accent2>
        <a:srgbClr val="831D24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Ανασκόπηση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Ανασκόπηση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3253</TotalTime>
  <Words>1625</Words>
  <Application>Microsoft Office PowerPoint</Application>
  <PresentationFormat>On-screen Show (4:3)</PresentationFormat>
  <Paragraphs>310</Paragraphs>
  <Slides>40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2" baseType="lpstr">
      <vt:lpstr>Ανασκόπηση</vt:lpstr>
      <vt:lpstr>Θέμα του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Ταυτότητα και Αποστολή</vt:lpstr>
      <vt:lpstr>PowerPoint Presentation</vt:lpstr>
      <vt:lpstr>Εξωστρέφεια &amp; Συνεργασίες</vt:lpstr>
      <vt:lpstr>Εξωστρέφεια &amp; Συνεργασίες</vt:lpstr>
      <vt:lpstr>Εξωστρέφεια &amp; Συνεργασίες</vt:lpstr>
      <vt:lpstr>PowerPoint Presentation</vt:lpstr>
      <vt:lpstr>PowerPoint Presentation</vt:lpstr>
      <vt:lpstr>PowerPoint Presentation</vt:lpstr>
      <vt:lpstr>PowerPoint Presentation</vt:lpstr>
      <vt:lpstr>Ερευνητική Αριστεία</vt:lpstr>
      <vt:lpstr>PowerPoint Presentation</vt:lpstr>
      <vt:lpstr>Καινοτομίες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Βραβεία-Διακρίσεις Ιδρύματος</vt:lpstr>
      <vt:lpstr>Βραβεία-Διακρίσεις Μελών &amp; Φοιτητών Ιδρύματος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Έρευνα &amp; Ανάπτυξη  στο ΤΕΙ Κρήτης</dc:title>
  <dc:creator>Giannis Kopanakis</dc:creator>
  <cp:lastModifiedBy>Ioannis</cp:lastModifiedBy>
  <cp:revision>379</cp:revision>
  <dcterms:created xsi:type="dcterms:W3CDTF">2014-07-23T16:50:02Z</dcterms:created>
  <dcterms:modified xsi:type="dcterms:W3CDTF">2017-03-11T13:32:02Z</dcterms:modified>
</cp:coreProperties>
</file>