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4"/>
  </p:notesMasterIdLst>
  <p:sldIdLst>
    <p:sldId id="256" r:id="rId2"/>
    <p:sldId id="290" r:id="rId3"/>
    <p:sldId id="258" r:id="rId4"/>
    <p:sldId id="259" r:id="rId5"/>
    <p:sldId id="260" r:id="rId6"/>
    <p:sldId id="262" r:id="rId7"/>
    <p:sldId id="263" r:id="rId8"/>
    <p:sldId id="292" r:id="rId9"/>
    <p:sldId id="265" r:id="rId10"/>
    <p:sldId id="266" r:id="rId11"/>
    <p:sldId id="278" r:id="rId12"/>
    <p:sldId id="269" r:id="rId13"/>
    <p:sldId id="271" r:id="rId14"/>
    <p:sldId id="272" r:id="rId15"/>
    <p:sldId id="273" r:id="rId16"/>
    <p:sldId id="274" r:id="rId17"/>
    <p:sldId id="287" r:id="rId18"/>
    <p:sldId id="275" r:id="rId19"/>
    <p:sldId id="286" r:id="rId20"/>
    <p:sldId id="288" r:id="rId21"/>
    <p:sldId id="279" r:id="rId22"/>
    <p:sldId id="277" r:id="rId23"/>
    <p:sldId id="276" r:id="rId24"/>
    <p:sldId id="280" r:id="rId25"/>
    <p:sldId id="281" r:id="rId26"/>
    <p:sldId id="296" r:id="rId27"/>
    <p:sldId id="282" r:id="rId28"/>
    <p:sldId id="283" r:id="rId29"/>
    <p:sldId id="293" r:id="rId30"/>
    <p:sldId id="294" r:id="rId31"/>
    <p:sldId id="285" r:id="rId32"/>
    <p:sldId id="291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kit" initials="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2EA5F-9C54-49EC-A8D7-19F9B2EC39D3}" type="datetimeFigureOut">
              <a:rPr lang="el-GR" smtClean="0"/>
              <a:pPr/>
              <a:t>24/4/2017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5B4DC-A120-4F78-AF7A-7DBE76A5E8A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057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5B4DC-A120-4F78-AF7A-7DBE76A5E8A5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5B4DC-A120-4F78-AF7A-7DBE76A5E8A5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563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5B4DC-A120-4F78-AF7A-7DBE76A5E8A5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39CD-1661-400A-8656-7DF76E576A06}" type="datetimeFigureOut">
              <a:rPr lang="el-GR" smtClean="0"/>
              <a:pPr/>
              <a:t>24/4/2017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376A-1C8C-4D48-B43D-48682CE1F2F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39CD-1661-400A-8656-7DF76E576A06}" type="datetimeFigureOut">
              <a:rPr lang="el-GR" smtClean="0"/>
              <a:pPr/>
              <a:t>24/4/2017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376A-1C8C-4D48-B43D-48682CE1F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39CD-1661-400A-8656-7DF76E576A06}" type="datetimeFigureOut">
              <a:rPr lang="el-GR" smtClean="0"/>
              <a:pPr/>
              <a:t>24/4/2017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376A-1C8C-4D48-B43D-48682CE1F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39CD-1661-400A-8656-7DF76E576A06}" type="datetimeFigureOut">
              <a:rPr lang="el-GR" smtClean="0"/>
              <a:pPr/>
              <a:t>24/4/2017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376A-1C8C-4D48-B43D-48682CE1F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39CD-1661-400A-8656-7DF76E576A06}" type="datetimeFigureOut">
              <a:rPr lang="el-GR" smtClean="0"/>
              <a:pPr/>
              <a:t>24/4/2017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B40376A-1C8C-4D48-B43D-48682CE1F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39CD-1661-400A-8656-7DF76E576A06}" type="datetimeFigureOut">
              <a:rPr lang="el-GR" smtClean="0"/>
              <a:pPr/>
              <a:t>24/4/2017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376A-1C8C-4D48-B43D-48682CE1F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39CD-1661-400A-8656-7DF76E576A06}" type="datetimeFigureOut">
              <a:rPr lang="el-GR" smtClean="0"/>
              <a:pPr/>
              <a:t>24/4/2017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376A-1C8C-4D48-B43D-48682CE1F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39CD-1661-400A-8656-7DF76E576A06}" type="datetimeFigureOut">
              <a:rPr lang="el-GR" smtClean="0"/>
              <a:pPr/>
              <a:t>24/4/2017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376A-1C8C-4D48-B43D-48682CE1F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39CD-1661-400A-8656-7DF76E576A06}" type="datetimeFigureOut">
              <a:rPr lang="el-GR" smtClean="0"/>
              <a:pPr/>
              <a:t>24/4/2017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376A-1C8C-4D48-B43D-48682CE1F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39CD-1661-400A-8656-7DF76E576A06}" type="datetimeFigureOut">
              <a:rPr lang="el-GR" smtClean="0"/>
              <a:pPr/>
              <a:t>24/4/2017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376A-1C8C-4D48-B43D-48682CE1F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39CD-1661-400A-8656-7DF76E576A06}" type="datetimeFigureOut">
              <a:rPr lang="el-GR" smtClean="0"/>
              <a:pPr/>
              <a:t>24/4/2017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376A-1C8C-4D48-B43D-48682CE1F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3039CD-1661-400A-8656-7DF76E576A06}" type="datetimeFigureOut">
              <a:rPr lang="el-GR" smtClean="0"/>
              <a:pPr/>
              <a:t>24/4/2017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40376A-1C8C-4D48-B43D-48682CE1F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lib.teicrete.gr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urnitin.com/" TargetMode="External"/><Relationship Id="rId2" Type="http://schemas.openxmlformats.org/officeDocument/2006/relationships/hyperlink" Target="mailto:turnitin@staff.teicrete.g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urniti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l-GR" dirty="0"/>
          </a:p>
        </p:txBody>
      </p:sp>
      <p:pic>
        <p:nvPicPr>
          <p:cNvPr id="1027" name="Picture 3" descr="C:\Users\nikit\Desktop\turnitin-logo-2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328592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l-GR" sz="4000" dirty="0" smtClean="0"/>
              <a:t>Προσθήκη </a:t>
            </a:r>
            <a:r>
              <a:rPr lang="el-GR" sz="4000" dirty="0"/>
              <a:t>Μ</a:t>
            </a:r>
            <a:r>
              <a:rPr lang="el-GR" sz="4000" dirty="0" smtClean="0"/>
              <a:t>αθήματος </a:t>
            </a:r>
            <a:r>
              <a:rPr lang="el-GR" sz="4000" dirty="0" smtClean="0"/>
              <a:t>(</a:t>
            </a:r>
            <a:r>
              <a:rPr lang="en-US" sz="4000" dirty="0" smtClean="0"/>
              <a:t>Add Class)</a:t>
            </a:r>
            <a:r>
              <a:rPr lang="el-GR" sz="4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0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pic>
        <p:nvPicPr>
          <p:cNvPr id="2050" name="Picture 2" descr="C:\Users\variaka\Pictures\Χωρίς τίτλο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4464496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467544" y="594928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Δημιουργήστε </a:t>
            </a:r>
            <a:r>
              <a:rPr lang="el-GR" dirty="0" smtClean="0"/>
              <a:t>το μάθημα </a:t>
            </a:r>
            <a:r>
              <a:rPr lang="el-GR" dirty="0" smtClean="0"/>
              <a:t>στο </a:t>
            </a:r>
            <a:r>
              <a:rPr lang="el-GR" dirty="0" smtClean="0"/>
              <a:t>πλαίσιο </a:t>
            </a:r>
            <a:r>
              <a:rPr lang="el-GR" dirty="0" smtClean="0"/>
              <a:t>του οποίου </a:t>
            </a:r>
            <a:r>
              <a:rPr lang="el-GR" dirty="0" smtClean="0"/>
              <a:t>θα υποβληθούν </a:t>
            </a:r>
            <a:r>
              <a:rPr lang="el-GR" dirty="0" smtClean="0"/>
              <a:t>οι εργασίες</a:t>
            </a:r>
            <a:r>
              <a:rPr lang="el-GR" dirty="0" smtClean="0"/>
              <a:t>. Επιλέξτε "</a:t>
            </a:r>
            <a:r>
              <a:rPr lang="en-US" dirty="0" smtClean="0"/>
              <a:t>Add Class”</a:t>
            </a:r>
            <a:endParaRPr lang="el-GR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H="1">
            <a:off x="8460432" y="2780928"/>
            <a:ext cx="14401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flipH="1">
            <a:off x="755576" y="2060848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variaka\Pictures\Χωρίς τίτλο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4904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Προσθήκη </a:t>
            </a:r>
            <a:r>
              <a:rPr lang="el-GR" sz="3600" dirty="0" smtClean="0"/>
              <a:t>Μαθήματος</a:t>
            </a:r>
            <a:endParaRPr lang="el-GR" sz="3600" dirty="0"/>
          </a:p>
        </p:txBody>
      </p:sp>
      <p:pic>
        <p:nvPicPr>
          <p:cNvPr id="4" name="Picture 2" descr="C:\Users\variaka\Pictures\Χωρίς τίτλο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9144000" cy="468052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179512" y="5661248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Συμπληρώστε τα πεδία, </a:t>
            </a:r>
            <a:r>
              <a:rPr lang="el-GR" sz="1600" dirty="0" smtClean="0"/>
              <a:t>τίτλος μαθήματος, </a:t>
            </a:r>
            <a:r>
              <a:rPr lang="en-US" sz="1600" dirty="0" smtClean="0"/>
              <a:t>Enrollment </a:t>
            </a:r>
            <a:r>
              <a:rPr lang="en-US" sz="1600" dirty="0" smtClean="0"/>
              <a:t>password.</a:t>
            </a:r>
            <a:r>
              <a:rPr lang="el-GR" sz="1600" dirty="0" smtClean="0"/>
              <a:t> </a:t>
            </a:r>
            <a:r>
              <a:rPr lang="el-GR" sz="1600" dirty="0" smtClean="0"/>
              <a:t>Στο </a:t>
            </a:r>
            <a:r>
              <a:rPr lang="en-US" sz="1600" dirty="0" smtClean="0"/>
              <a:t>Class type </a:t>
            </a:r>
            <a:r>
              <a:rPr lang="el-GR" sz="1600" dirty="0" smtClean="0"/>
              <a:t>επιλέξτε</a:t>
            </a:r>
            <a:r>
              <a:rPr lang="en-US" sz="1600" dirty="0" smtClean="0"/>
              <a:t> Standard </a:t>
            </a:r>
            <a:r>
              <a:rPr lang="el-GR" sz="1600" dirty="0" smtClean="0"/>
              <a:t>και δώστε ημερομηνίες έναρξης-λήξης μαθήματος .Τέλος επιλέξτε </a:t>
            </a:r>
            <a:r>
              <a:rPr lang="en-US" sz="1600" dirty="0" smtClean="0"/>
              <a:t>Submit</a:t>
            </a:r>
            <a:r>
              <a:rPr lang="el-GR" sz="1600" dirty="0" smtClean="0"/>
              <a:t>.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Ολοκλήρωση </a:t>
            </a:r>
            <a:r>
              <a:rPr lang="el-GR" sz="3600" dirty="0" smtClean="0"/>
              <a:t>Προσθήκης Μαθήματος</a:t>
            </a:r>
            <a:endParaRPr lang="el-GR" sz="3600" dirty="0"/>
          </a:p>
        </p:txBody>
      </p:sp>
      <p:pic>
        <p:nvPicPr>
          <p:cNvPr id="5122" name="Picture 2" descr="C:\Users\variaka\Pictures\Χωρίς τίτλο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4896544"/>
          </a:xfrm>
          <a:prstGeom prst="rect">
            <a:avLst/>
          </a:prstGeom>
          <a:noFill/>
        </p:spPr>
      </p:pic>
      <p:cxnSp>
        <p:nvCxnSpPr>
          <p:cNvPr id="6" name="5 - Ευθύγραμμο βέλος σύνδεσης"/>
          <p:cNvCxnSpPr/>
          <p:nvPr/>
        </p:nvCxnSpPr>
        <p:spPr>
          <a:xfrm flipV="1">
            <a:off x="4355976" y="3861048"/>
            <a:ext cx="21602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467544" y="602128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Το μάθημα </a:t>
            </a:r>
            <a:r>
              <a:rPr lang="el-GR" dirty="0" smtClean="0"/>
              <a:t>έχει δημιουργηθεί με </a:t>
            </a:r>
            <a:r>
              <a:rPr lang="en-US" dirty="0" smtClean="0"/>
              <a:t>Class ID &amp; Enrollment </a:t>
            </a:r>
            <a:r>
              <a:rPr lang="en-US" dirty="0" smtClean="0"/>
              <a:t>password</a:t>
            </a:r>
            <a:r>
              <a:rPr lang="el-GR" dirty="0"/>
              <a:t> </a:t>
            </a:r>
            <a:r>
              <a:rPr lang="el-GR" dirty="0" smtClean="0"/>
              <a:t>(στοιχεία που δίνονται </a:t>
            </a:r>
            <a:r>
              <a:rPr lang="el-GR" dirty="0"/>
              <a:t>στους φοιτητές για να ανεβάσουν τις εργασίες τους). 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l-GR" sz="3200" dirty="0" smtClean="0"/>
              <a:t>Δημιουργία εργασίας (</a:t>
            </a:r>
            <a:r>
              <a:rPr lang="en-US" sz="3200" dirty="0" smtClean="0"/>
              <a:t>Add Assignment)</a:t>
            </a:r>
            <a:endParaRPr lang="el-GR" sz="3200" dirty="0"/>
          </a:p>
        </p:txBody>
      </p:sp>
      <p:pic>
        <p:nvPicPr>
          <p:cNvPr id="7170" name="Picture 2" descr="C:\Users\variaka\Pictures\Χωρίς τίτλο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4680520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107504" y="5589240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Μετά </a:t>
            </a:r>
            <a:r>
              <a:rPr lang="el-GR" dirty="0" smtClean="0"/>
              <a:t>τη </a:t>
            </a:r>
            <a:r>
              <a:rPr lang="el-GR" dirty="0" smtClean="0"/>
              <a:t>δημιουργία </a:t>
            </a:r>
            <a:r>
              <a:rPr lang="el-GR" dirty="0" smtClean="0"/>
              <a:t>Μαθήματος πρέπει </a:t>
            </a:r>
            <a:r>
              <a:rPr lang="el-GR" dirty="0" smtClean="0"/>
              <a:t>να δημιουργήσετε μια Εργασία-Άσκηση . Επιλέξτε </a:t>
            </a:r>
            <a:r>
              <a:rPr lang="en-US" dirty="0" smtClean="0"/>
              <a:t>Add Assignment . </a:t>
            </a:r>
            <a:r>
              <a:rPr lang="el-GR" dirty="0" smtClean="0"/>
              <a:t>Στα πλαίσια αυτής της εργασίας εσείς ή οι φοιτητές θα μπορείτε να υποβάλλετε αρχεία </a:t>
            </a:r>
            <a:r>
              <a:rPr lang="el-GR" dirty="0" smtClean="0"/>
              <a:t>εργασιών</a:t>
            </a:r>
            <a:r>
              <a:rPr lang="el-GR" dirty="0" smtClean="0"/>
              <a:t>.</a:t>
            </a:r>
            <a:endParaRPr lang="el-GR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flipH="1">
            <a:off x="467544" y="908720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Καθορισμός πεδίων εργασίας</a:t>
            </a:r>
            <a:endParaRPr lang="el-GR" sz="3200" dirty="0"/>
          </a:p>
        </p:txBody>
      </p:sp>
      <p:pic>
        <p:nvPicPr>
          <p:cNvPr id="8194" name="Picture 2" descr="C:\Users\variaka\Pictures\Χωρίς τίτλο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9144000" cy="4824536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107504" y="5877272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Εισάγετε τον τίτλο </a:t>
            </a:r>
            <a:r>
              <a:rPr lang="en-US" dirty="0" smtClean="0"/>
              <a:t>Assignment</a:t>
            </a:r>
            <a:r>
              <a:rPr lang="el-GR" dirty="0" smtClean="0"/>
              <a:t> </a:t>
            </a:r>
            <a:r>
              <a:rPr lang="en-US" dirty="0" smtClean="0"/>
              <a:t>title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τους επιτρεπτούς τύπους αρχείων, τις ημερομηνίες έναρξης-λήξης υποβολής εργασιών και συμπληρώστε προσεκτικά τα </a:t>
            </a:r>
            <a:r>
              <a:rPr lang="en-US" dirty="0" smtClean="0"/>
              <a:t>Optional setting 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Καθορισμός πεδίων εργασίας</a:t>
            </a:r>
            <a:endParaRPr lang="el-GR" sz="3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3"/>
            <a:ext cx="9144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79512" y="5733256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Επιλέξτε αν επιθυμείτε υποβολή εργασιών μετά την ημερομηνία λήξης</a:t>
            </a:r>
            <a:r>
              <a:rPr lang="en-US" dirty="0" smtClean="0"/>
              <a:t> –</a:t>
            </a:r>
            <a:r>
              <a:rPr lang="el-GR" dirty="0" smtClean="0"/>
              <a:t>αν θέλετε να δημιουργηθεί </a:t>
            </a:r>
            <a:r>
              <a:rPr lang="en-US" dirty="0" smtClean="0"/>
              <a:t>Originality Report- </a:t>
            </a:r>
            <a:r>
              <a:rPr lang="el-GR" dirty="0" smtClean="0"/>
              <a:t>αν γίνει υποβολή εργασίας περισσότερες από μία φορά (</a:t>
            </a:r>
            <a:r>
              <a:rPr lang="en-US" dirty="0" smtClean="0"/>
              <a:t>overwrite reports) </a:t>
            </a:r>
            <a:r>
              <a:rPr lang="el-GR" dirty="0" smtClean="0"/>
              <a:t>ή</a:t>
            </a:r>
            <a:r>
              <a:rPr lang="en-US" dirty="0" smtClean="0"/>
              <a:t> (first report is final)</a:t>
            </a:r>
            <a:r>
              <a:rPr lang="el-GR" dirty="0" smtClean="0"/>
              <a:t> – αν αποκλείετε  τη βιβλιογραφία και το κείμενο που βρίσκεται μέσα σε </a:t>
            </a:r>
            <a:r>
              <a:rPr lang="en-US" dirty="0" smtClean="0"/>
              <a:t>quotes</a:t>
            </a:r>
            <a:r>
              <a:rPr lang="el-GR" dirty="0" smtClean="0"/>
              <a:t> από έλεγχο λογοκλοπής.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Ολοκλήρωση πεδίων εργασίας</a:t>
            </a:r>
            <a:endParaRPr lang="el-GR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453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547664" y="6021288"/>
            <a:ext cx="509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07504" y="537321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Επιλέξτε την εξαίρεση σε μικρού μήκους ταιριάσματα -αν επιτρέπετε στους φοιτητές να δουν το </a:t>
            </a:r>
            <a:r>
              <a:rPr lang="en-US" dirty="0" smtClean="0"/>
              <a:t>Originality Report</a:t>
            </a:r>
            <a:r>
              <a:rPr lang="el-GR" dirty="0" smtClean="0"/>
              <a:t> - ταιριάσματα μετάφρασης  ελληνικού κειμένου σε αγγλικό</a:t>
            </a:r>
            <a:r>
              <a:rPr lang="en-US" dirty="0" smtClean="0"/>
              <a:t>-</a:t>
            </a:r>
            <a:r>
              <a:rPr lang="el-GR" b="1" dirty="0" smtClean="0">
                <a:solidFill>
                  <a:srgbClr val="FF0000"/>
                </a:solidFill>
              </a:rPr>
              <a:t> ΠΡΟΣΟΧΗ αν θέλετε να </a:t>
            </a:r>
            <a:r>
              <a:rPr lang="el-GR" b="1" dirty="0" smtClean="0">
                <a:solidFill>
                  <a:srgbClr val="FF0000"/>
                </a:solidFill>
              </a:rPr>
              <a:t>αποθηκεύσετε την εργασία στο </a:t>
            </a:r>
            <a:r>
              <a:rPr lang="el-GR" b="1" dirty="0" smtClean="0">
                <a:solidFill>
                  <a:srgbClr val="FF0000"/>
                </a:solidFill>
              </a:rPr>
              <a:t>Καταθετήριο του </a:t>
            </a:r>
            <a:r>
              <a:rPr lang="en-US" b="1" dirty="0" err="1" smtClean="0">
                <a:solidFill>
                  <a:srgbClr val="FF0000"/>
                </a:solidFill>
              </a:rPr>
              <a:t>Turnitin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ή όχι- </a:t>
            </a:r>
            <a:r>
              <a:rPr lang="el-GR" dirty="0" smtClean="0"/>
              <a:t>Σημ.</a:t>
            </a:r>
            <a:r>
              <a:rPr lang="en-US" dirty="0" smtClean="0"/>
              <a:t>:</a:t>
            </a:r>
            <a:r>
              <a:rPr lang="el-GR" dirty="0" smtClean="0"/>
              <a:t> Οι όροι κατάθεσης εργασιών μπορούν να αλλάξουν. Επιλέξτε </a:t>
            </a:r>
            <a:r>
              <a:rPr lang="en-US" dirty="0" smtClean="0"/>
              <a:t>Submit</a:t>
            </a:r>
            <a:r>
              <a:rPr lang="el-GR" dirty="0" smtClean="0"/>
              <a:t> .</a:t>
            </a:r>
            <a:endParaRPr lang="el-GR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flipH="1">
            <a:off x="3635896" y="3284984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Ανάρτηση πτυχιακής εργασίας</a:t>
            </a:r>
            <a:endParaRPr lang="el-GR" sz="3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08721"/>
            <a:ext cx="91440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179512" y="616530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Ως </a:t>
            </a:r>
            <a:r>
              <a:rPr lang="el-GR" dirty="0" smtClean="0"/>
              <a:t>καθηγητής </a:t>
            </a:r>
            <a:r>
              <a:rPr lang="el-GR" dirty="0" smtClean="0"/>
              <a:t>επιλέγετε το Μάθημα </a:t>
            </a:r>
            <a:r>
              <a:rPr lang="el-GR" dirty="0" smtClean="0"/>
              <a:t>που έχετε ήδη δημιουργήσει.  </a:t>
            </a:r>
            <a:endParaRPr lang="el-GR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flipV="1">
            <a:off x="611560" y="3356992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Ανάρτηση πτυχιακής εργασίας </a:t>
            </a:r>
            <a:endParaRPr lang="el-GR" sz="3200" dirty="0"/>
          </a:p>
        </p:txBody>
      </p:sp>
      <p:pic>
        <p:nvPicPr>
          <p:cNvPr id="11266" name="Picture 2" descr="C:\Users\variaka\Pictures\Χωρίς τίτλο1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980728"/>
            <a:ext cx="9144000" cy="4824536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179512" y="5805264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Μεταφέρεστε στη σελίδα που εμφανίζονται τα</a:t>
            </a:r>
            <a:r>
              <a:rPr lang="en-US" dirty="0" smtClean="0"/>
              <a:t>Assignments </a:t>
            </a:r>
            <a:r>
              <a:rPr lang="el-GR" dirty="0" smtClean="0"/>
              <a:t>που έχετε δημιουργήσει. Από το </a:t>
            </a:r>
            <a:r>
              <a:rPr lang="en-US" dirty="0" smtClean="0"/>
              <a:t>View </a:t>
            </a:r>
            <a:r>
              <a:rPr lang="el-GR" dirty="0" smtClean="0"/>
              <a:t>ή το </a:t>
            </a:r>
            <a:r>
              <a:rPr lang="en-US" dirty="0" smtClean="0"/>
              <a:t>More actions</a:t>
            </a:r>
            <a:r>
              <a:rPr lang="el-GR" dirty="0" smtClean="0"/>
              <a:t> αναρτούμε εργασία.  Σημ.</a:t>
            </a:r>
            <a:r>
              <a:rPr lang="en-US" dirty="0" smtClean="0"/>
              <a:t>:</a:t>
            </a:r>
            <a:r>
              <a:rPr lang="el-GR" dirty="0" smtClean="0"/>
              <a:t>Από το </a:t>
            </a:r>
            <a:r>
              <a:rPr lang="en-US" dirty="0" smtClean="0"/>
              <a:t>View</a:t>
            </a:r>
            <a:r>
              <a:rPr lang="el-GR" dirty="0" smtClean="0"/>
              <a:t> μπορείτε να δείτε αργότερα όλες τις πτυχιακές που έχετε αναρτήσει.</a:t>
            </a:r>
            <a:endParaRPr lang="el-GR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flipH="1">
            <a:off x="755576" y="3284984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flipH="1">
            <a:off x="827584" y="4149080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flipH="1">
            <a:off x="5796136" y="4149080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flipH="1">
            <a:off x="6876256" y="4149080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Ανάρτηση πτυχιακής εργασίας</a:t>
            </a:r>
            <a:endParaRPr lang="el-GR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251520" y="609329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Επιβεβαιώνετε το τίτλο </a:t>
            </a:r>
            <a:r>
              <a:rPr lang="el-GR" dirty="0" smtClean="0"/>
              <a:t>τ</a:t>
            </a:r>
            <a:r>
              <a:rPr lang="el-GR" dirty="0" smtClean="0"/>
              <a:t>ου Μαθήματος </a:t>
            </a:r>
            <a:r>
              <a:rPr lang="el-GR" dirty="0" smtClean="0"/>
              <a:t>και </a:t>
            </a:r>
            <a:r>
              <a:rPr lang="el-GR" dirty="0" smtClean="0"/>
              <a:t>της εργασίας</a:t>
            </a:r>
            <a:r>
              <a:rPr lang="en-US" dirty="0" smtClean="0"/>
              <a:t> </a:t>
            </a:r>
            <a:r>
              <a:rPr lang="el-GR" dirty="0" smtClean="0"/>
              <a:t>στα πλαίσια της οποίας θα αναρτήσετε την πτυχιακή εργασία. Στη συνέχεια επιλέγετε </a:t>
            </a:r>
            <a:r>
              <a:rPr lang="en-US" dirty="0" smtClean="0"/>
              <a:t>Submit File</a:t>
            </a:r>
            <a:r>
              <a:rPr lang="el-GR" dirty="0" smtClean="0"/>
              <a:t>. </a:t>
            </a:r>
            <a:endParaRPr lang="el-GR" dirty="0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flipV="1">
            <a:off x="251520" y="3212976"/>
            <a:ext cx="21602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flipH="1" flipV="1">
            <a:off x="1547664" y="2276872"/>
            <a:ext cx="100811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Λογοκλοπή/Πλαγιαρισμός </a:t>
            </a:r>
            <a:endParaRPr lang="el-GR" dirty="0"/>
          </a:p>
        </p:txBody>
      </p:sp>
      <p:pic>
        <p:nvPicPr>
          <p:cNvPr id="2050" name="Picture 2" descr="C:\Users\nikit\Desktop\plagiarism_comi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783162"/>
            <a:ext cx="4038600" cy="2160039"/>
          </a:xfrm>
          <a:prstGeom prst="rect">
            <a:avLst/>
          </a:prstGeom>
          <a:noFill/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Ορισμός:</a:t>
            </a:r>
            <a:r>
              <a:rPr lang="en-US" sz="2400" dirty="0" smtClean="0"/>
              <a:t> </a:t>
            </a:r>
            <a:r>
              <a:rPr lang="el-GR" sz="2400" dirty="0"/>
              <a:t>Η χρήση ιδεών ή φράσεων άλλων και η παρουσίαση αυτών ως δικές σας, σκόπιμα ή κατά </a:t>
            </a:r>
            <a:r>
              <a:rPr lang="el-GR" sz="2400" dirty="0" smtClean="0"/>
              <a:t>λάθος. </a:t>
            </a:r>
            <a:endParaRPr lang="el-GR" sz="2400" dirty="0"/>
          </a:p>
          <a:p>
            <a:r>
              <a:rPr lang="el-GR" sz="2400" dirty="0" smtClean="0"/>
              <a:t>Η </a:t>
            </a:r>
            <a:r>
              <a:rPr lang="el-GR" sz="2400" dirty="0"/>
              <a:t>χρήση ή η στενή παράφραση της γλώσσας και των ιδεών άλλων συγγραφέων και η παρουσίαση τους ως πρωτότυπης </a:t>
            </a:r>
            <a:r>
              <a:rPr lang="el-GR" sz="2400" dirty="0" smtClean="0"/>
              <a:t>δουλειάς</a:t>
            </a:r>
            <a:endParaRPr lang="el-GR" sz="2400" dirty="0"/>
          </a:p>
          <a:p>
            <a:pPr>
              <a:buNone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17632" cy="864096"/>
          </a:xfrm>
        </p:spPr>
        <p:txBody>
          <a:bodyPr>
            <a:noAutofit/>
          </a:bodyPr>
          <a:lstStyle/>
          <a:p>
            <a:r>
              <a:rPr lang="el-GR" sz="3200" dirty="0" smtClean="0"/>
              <a:t>Ανάρτηση πτυχιακής εργασίας από καθηγητές</a:t>
            </a:r>
            <a:endParaRPr lang="el-GR" sz="3200" dirty="0"/>
          </a:p>
        </p:txBody>
      </p:sp>
      <p:sp>
        <p:nvSpPr>
          <p:cNvPr id="5" name="4 - TextBox"/>
          <p:cNvSpPr txBox="1"/>
          <p:nvPr/>
        </p:nvSpPr>
        <p:spPr>
          <a:xfrm>
            <a:off x="107504" y="5877272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Μπορείτε να αναρτήσετε πτυχιακή ως </a:t>
            </a:r>
            <a:r>
              <a:rPr lang="el-GR" dirty="0" smtClean="0"/>
              <a:t>καθηγητής επιλέγοντας </a:t>
            </a:r>
            <a:r>
              <a:rPr lang="en-US" dirty="0" smtClean="0"/>
              <a:t>Non-enrolled student </a:t>
            </a:r>
            <a:r>
              <a:rPr lang="el-GR" dirty="0" smtClean="0"/>
              <a:t>και μεταφορτώνετε την εργασία από τον υπολογιστή σας, το </a:t>
            </a:r>
            <a:r>
              <a:rPr lang="en-US" dirty="0" err="1" smtClean="0"/>
              <a:t>Dropbox</a:t>
            </a:r>
            <a:r>
              <a:rPr lang="en-US" dirty="0" smtClean="0"/>
              <a:t> </a:t>
            </a:r>
            <a:r>
              <a:rPr lang="el-GR" dirty="0" smtClean="0"/>
              <a:t>ή το </a:t>
            </a:r>
            <a:r>
              <a:rPr lang="en-US" dirty="0" smtClean="0"/>
              <a:t>Google Drive</a:t>
            </a:r>
            <a:r>
              <a:rPr lang="el-GR" dirty="0" smtClean="0"/>
              <a:t> και </a:t>
            </a:r>
            <a:r>
              <a:rPr lang="en-US" dirty="0" smtClean="0"/>
              <a:t> </a:t>
            </a:r>
            <a:r>
              <a:rPr lang="el-GR" dirty="0" smtClean="0"/>
              <a:t>τέλος επιλέγετε </a:t>
            </a:r>
            <a:r>
              <a:rPr lang="en-US" dirty="0" smtClean="0"/>
              <a:t>Upload</a:t>
            </a:r>
            <a:endParaRPr lang="el-GR" dirty="0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flipH="1">
            <a:off x="3275856" y="2636912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1"/>
            <a:ext cx="9144000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Αποδεικτικό ανάρτησης εργασίας</a:t>
            </a:r>
            <a:endParaRPr lang="el-GR" sz="3600" dirty="0"/>
          </a:p>
        </p:txBody>
      </p:sp>
      <p:sp>
        <p:nvSpPr>
          <p:cNvPr id="6" name="5 - TextBox"/>
          <p:cNvSpPr txBox="1"/>
          <p:nvPr/>
        </p:nvSpPr>
        <p:spPr>
          <a:xfrm>
            <a:off x="179512" y="6021288"/>
            <a:ext cx="760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Μετά την ανάρτηση εργασίας  </a:t>
            </a:r>
            <a:r>
              <a:rPr lang="el-GR" dirty="0" smtClean="0"/>
              <a:t>εμφανίζεται </a:t>
            </a:r>
            <a:r>
              <a:rPr lang="el-GR" dirty="0" smtClean="0"/>
              <a:t>ψηφιακό </a:t>
            </a:r>
            <a:r>
              <a:rPr lang="el-GR" dirty="0" smtClean="0"/>
              <a:t>αποδεικτικό ανάρτησης  της εργασίας </a:t>
            </a:r>
            <a:r>
              <a:rPr lang="en-US" dirty="0" smtClean="0"/>
              <a:t>work1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με </a:t>
            </a:r>
            <a:r>
              <a:rPr lang="en-US" dirty="0" smtClean="0"/>
              <a:t>submission</a:t>
            </a:r>
            <a:r>
              <a:rPr lang="el-GR" dirty="0" smtClean="0"/>
              <a:t> </a:t>
            </a:r>
            <a:r>
              <a:rPr lang="en-US" dirty="0" smtClean="0"/>
              <a:t>ID </a:t>
            </a:r>
            <a:r>
              <a:rPr lang="el-GR" dirty="0" smtClean="0"/>
              <a:t>και όνομα φοιτητή.</a:t>
            </a:r>
            <a:endParaRPr lang="el-GR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flipH="1">
            <a:off x="3347864" y="2276872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48072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Προσθήκη φοιτητών στο </a:t>
            </a:r>
            <a:r>
              <a:rPr lang="en-US" sz="3200" dirty="0" smtClean="0"/>
              <a:t>Class</a:t>
            </a:r>
            <a:endParaRPr lang="el-GR" sz="3200" dirty="0"/>
          </a:p>
        </p:txBody>
      </p:sp>
      <p:sp>
        <p:nvSpPr>
          <p:cNvPr id="5" name="4 - TextBox"/>
          <p:cNvSpPr txBox="1"/>
          <p:nvPr/>
        </p:nvSpPr>
        <p:spPr>
          <a:xfrm>
            <a:off x="179512" y="594928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Αν θέλετε οι φοιτητές σας να αναρτήσουν πτυχιακές</a:t>
            </a:r>
            <a:r>
              <a:rPr lang="en-US" dirty="0" smtClean="0"/>
              <a:t>,</a:t>
            </a:r>
            <a:r>
              <a:rPr lang="el-GR" dirty="0" smtClean="0"/>
              <a:t> θα πρέπει να τους</a:t>
            </a:r>
            <a:r>
              <a:rPr lang="en-US" dirty="0" smtClean="0"/>
              <a:t> </a:t>
            </a:r>
            <a:r>
              <a:rPr lang="el-GR" dirty="0" smtClean="0"/>
              <a:t>προσθέσετε στο αντίστοιχο  </a:t>
            </a:r>
            <a:r>
              <a:rPr lang="en-US" dirty="0" smtClean="0"/>
              <a:t>Class</a:t>
            </a:r>
            <a:r>
              <a:rPr lang="el-GR" dirty="0" smtClean="0"/>
              <a:t> επιλέγοντας τη καρτέλα </a:t>
            </a:r>
            <a:r>
              <a:rPr lang="en-US" dirty="0" smtClean="0"/>
              <a:t>Students </a:t>
            </a:r>
            <a:r>
              <a:rPr lang="el-GR" dirty="0" smtClean="0"/>
              <a:t>και κατόπιν </a:t>
            </a:r>
            <a:r>
              <a:rPr lang="en-US" dirty="0" smtClean="0"/>
              <a:t>Add Student </a:t>
            </a:r>
            <a:r>
              <a:rPr lang="el-GR" dirty="0" smtClean="0"/>
              <a:t>ή </a:t>
            </a:r>
            <a:r>
              <a:rPr lang="en-US" dirty="0" smtClean="0"/>
              <a:t>Upload Student List </a:t>
            </a:r>
            <a:r>
              <a:rPr lang="el-GR" dirty="0" smtClean="0"/>
              <a:t>για μαζική προσθήκη φοιτητών από λίστα.</a:t>
            </a:r>
            <a:endParaRPr lang="el-GR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flipV="1">
            <a:off x="6948264" y="1196752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flipH="1">
            <a:off x="1763688" y="4005064"/>
            <a:ext cx="93610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- Ευθύγραμμο βέλος σύνδεσης"/>
          <p:cNvCxnSpPr/>
          <p:nvPr/>
        </p:nvCxnSpPr>
        <p:spPr>
          <a:xfrm flipH="1">
            <a:off x="1475656" y="1412776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5436096" y="3645024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/>
          </a:bodyPr>
          <a:lstStyle/>
          <a:p>
            <a:r>
              <a:rPr lang="el-GR" sz="2800" dirty="0"/>
              <a:t>Προσθήκη φοιτητών στο </a:t>
            </a:r>
            <a:r>
              <a:rPr lang="en-US" sz="2800" dirty="0"/>
              <a:t>Class</a:t>
            </a:r>
            <a:endParaRPr lang="el-GR" sz="2800" dirty="0"/>
          </a:p>
        </p:txBody>
      </p:sp>
      <p:sp>
        <p:nvSpPr>
          <p:cNvPr id="4" name="3 - TextBox"/>
          <p:cNvSpPr txBox="1"/>
          <p:nvPr/>
        </p:nvSpPr>
        <p:spPr>
          <a:xfrm>
            <a:off x="2627784" y="6597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flipH="1">
            <a:off x="2411760" y="2636912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flipH="1">
            <a:off x="2339752" y="5229200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Θέση περιεχομένου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70916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24744"/>
            <a:ext cx="914399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TextBox"/>
          <p:cNvSpPr txBox="1"/>
          <p:nvPr/>
        </p:nvSpPr>
        <p:spPr>
          <a:xfrm>
            <a:off x="323528" y="616530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Ο φοιτητής που </a:t>
            </a:r>
            <a:r>
              <a:rPr lang="el-GR" dirty="0" smtClean="0"/>
              <a:t>προστίθεται </a:t>
            </a:r>
            <a:r>
              <a:rPr lang="el-GR" dirty="0" smtClean="0"/>
              <a:t>ενημερώνεται </a:t>
            </a:r>
            <a:r>
              <a:rPr lang="el-GR" dirty="0" smtClean="0"/>
              <a:t>μέσω </a:t>
            </a:r>
            <a:r>
              <a:rPr lang="en-US" dirty="0" smtClean="0"/>
              <a:t>e-mail </a:t>
            </a:r>
            <a:r>
              <a:rPr lang="el-GR" dirty="0" smtClean="0"/>
              <a:t> από το </a:t>
            </a:r>
            <a:r>
              <a:rPr lang="en-US" dirty="0" err="1" smtClean="0"/>
              <a:t>turnitin</a:t>
            </a:r>
            <a:r>
              <a:rPr lang="en-US" dirty="0" smtClean="0"/>
              <a:t> </a:t>
            </a:r>
            <a:r>
              <a:rPr lang="el-GR" dirty="0" smtClean="0"/>
              <a:t>και ακολουθεί τις οδηγίες για δημιουργία προφίλ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el-GR" sz="3200" dirty="0" smtClean="0"/>
              <a:t>Δελτίο Λογοκλοπής</a:t>
            </a:r>
            <a:r>
              <a:rPr lang="en-US" sz="3200" dirty="0" smtClean="0"/>
              <a:t> -</a:t>
            </a:r>
            <a:r>
              <a:rPr lang="el-GR" sz="3200" dirty="0" smtClean="0"/>
              <a:t> </a:t>
            </a:r>
            <a:r>
              <a:rPr lang="en-US" sz="3200" dirty="0" smtClean="0"/>
              <a:t>Originality report</a:t>
            </a:r>
            <a:endParaRPr lang="el-GR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79512" y="5877272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Λίγα λεπτά μετά την ανάρτηση είναι διαθέσιμο το </a:t>
            </a:r>
            <a:r>
              <a:rPr lang="en-US" dirty="0" smtClean="0"/>
              <a:t>Similarity </a:t>
            </a:r>
            <a:r>
              <a:rPr lang="el-GR" dirty="0" smtClean="0"/>
              <a:t>με το αποτέλεσμα λογοκλοπής σε αριθμητικό ποσοστό. Αν γίνει </a:t>
            </a:r>
            <a:r>
              <a:rPr lang="el-GR" dirty="0" err="1" smtClean="0"/>
              <a:t>επανα</a:t>
            </a:r>
            <a:r>
              <a:rPr lang="el-GR" dirty="0" smtClean="0"/>
              <a:t>-υποβολή της πτυχιακής </a:t>
            </a:r>
            <a:r>
              <a:rPr lang="el-GR" dirty="0" smtClean="0"/>
              <a:t>το χρώμα θα είναι γκρι και ο χρόνος που θα χρειαστεί για έκδοση νέου </a:t>
            </a:r>
            <a:r>
              <a:rPr lang="en-US" dirty="0" smtClean="0"/>
              <a:t>Similarity</a:t>
            </a:r>
            <a:r>
              <a:rPr lang="el-GR" dirty="0" smtClean="0"/>
              <a:t> θα είναι 24 ώρες. </a:t>
            </a:r>
            <a:endParaRPr lang="el-GR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flipH="1">
            <a:off x="4716016" y="2780928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Originality Report</a:t>
            </a:r>
            <a:endParaRPr lang="el-GR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1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251520" y="587727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Πατώντας στο </a:t>
            </a:r>
            <a:r>
              <a:rPr lang="en-US" dirty="0" smtClean="0"/>
              <a:t>Similarity </a:t>
            </a:r>
            <a:r>
              <a:rPr lang="el-GR" dirty="0" smtClean="0"/>
              <a:t>εμφανίζεται </a:t>
            </a:r>
            <a:r>
              <a:rPr lang="el-GR" dirty="0" smtClean="0"/>
              <a:t>το </a:t>
            </a:r>
            <a:r>
              <a:rPr lang="en-US" dirty="0" smtClean="0"/>
              <a:t>Originality report, </a:t>
            </a:r>
            <a:r>
              <a:rPr lang="el-GR" dirty="0" smtClean="0"/>
              <a:t> το αναλυτικό δελτίο λογοκλοπής. Εμφάνιση λίστας πηγών &amp; ποσοστών λογοκλοπής</a:t>
            </a:r>
            <a:r>
              <a:rPr lang="en-US" dirty="0" smtClean="0"/>
              <a:t>-</a:t>
            </a:r>
            <a:r>
              <a:rPr lang="el-GR" dirty="0" smtClean="0"/>
              <a:t>Φίλτρα με πολλές επιλογές εξαίρεσης</a:t>
            </a:r>
            <a:r>
              <a:rPr lang="en-US" dirty="0" smtClean="0"/>
              <a:t>-</a:t>
            </a:r>
            <a:r>
              <a:rPr lang="el-GR" dirty="0" smtClean="0"/>
              <a:t> Κατέβασμα αρχείων-</a:t>
            </a:r>
            <a:r>
              <a:rPr lang="en-US" dirty="0" smtClean="0"/>
              <a:t> </a:t>
            </a:r>
            <a:r>
              <a:rPr lang="el-GR" dirty="0" smtClean="0"/>
              <a:t>Πληροφορίες κατάθεσης</a:t>
            </a:r>
            <a:r>
              <a:rPr lang="en-US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el-GR" sz="3200" dirty="0" smtClean="0"/>
              <a:t>Αναλυτική εμφάνιση πηγής</a:t>
            </a:r>
            <a:endParaRPr lang="el-GR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24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79512" y="602128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Από </a:t>
            </a:r>
            <a:r>
              <a:rPr lang="el-GR" dirty="0" smtClean="0"/>
              <a:t>το </a:t>
            </a:r>
            <a:r>
              <a:rPr lang="en-US" dirty="0" smtClean="0"/>
              <a:t>Match Overview </a:t>
            </a:r>
            <a:r>
              <a:rPr lang="el-GR" dirty="0" smtClean="0"/>
              <a:t>επιλέξτε μια </a:t>
            </a:r>
            <a:r>
              <a:rPr lang="el-GR" dirty="0" smtClean="0"/>
              <a:t>πηγή ή πατήστε πάνω στον </a:t>
            </a:r>
            <a:r>
              <a:rPr lang="el-GR" dirty="0" smtClean="0"/>
              <a:t>αριθμό στο κείμενο. Θα </a:t>
            </a:r>
            <a:r>
              <a:rPr lang="el-GR" dirty="0" smtClean="0"/>
              <a:t>εμφανιστεί σε πλαίσιο το κείμενο λογοκλοπής  καθώς και η πλήρη εμφάνιση της πηγής στο διαδίκτυο επιλέγοντας μέσα </a:t>
            </a:r>
            <a:r>
              <a:rPr lang="el-GR" dirty="0" smtClean="0"/>
              <a:t>από </a:t>
            </a:r>
            <a:r>
              <a:rPr lang="el-GR" dirty="0" smtClean="0"/>
              <a:t>το πλαίσιο </a:t>
            </a:r>
            <a:r>
              <a:rPr lang="en-US" dirty="0" smtClean="0"/>
              <a:t>full source view.</a:t>
            </a:r>
            <a:endParaRPr lang="el-GR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flipV="1">
            <a:off x="6588224" y="3645024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flipV="1">
            <a:off x="899592" y="5157192"/>
            <a:ext cx="72008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5940152" y="1916832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Εξαίρεση πηγών</a:t>
            </a:r>
            <a:r>
              <a:rPr lang="en-US" sz="3600" dirty="0" smtClean="0"/>
              <a:t> </a:t>
            </a:r>
            <a:endParaRPr lang="el-GR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17 - Ευθύγραμμο βέλος σύνδεσης"/>
          <p:cNvCxnSpPr/>
          <p:nvPr/>
        </p:nvCxnSpPr>
        <p:spPr>
          <a:xfrm>
            <a:off x="6228184" y="3429000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>
            <a:off x="6516216" y="4725144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/>
          <p:cNvCxnSpPr/>
          <p:nvPr/>
        </p:nvCxnSpPr>
        <p:spPr>
          <a:xfrm>
            <a:off x="5796136" y="1988840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0" y="5949280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Για να </a:t>
            </a:r>
            <a:r>
              <a:rPr lang="el-GR" dirty="0"/>
              <a:t>εξαιρέσετε πηγές από τον έλεγχο </a:t>
            </a:r>
            <a:r>
              <a:rPr lang="el-GR" dirty="0" smtClean="0"/>
              <a:t>λογοκλοπής, από </a:t>
            </a:r>
            <a:r>
              <a:rPr lang="el-GR" dirty="0" smtClean="0"/>
              <a:t>το φίλτρο </a:t>
            </a:r>
            <a:r>
              <a:rPr lang="en-US" dirty="0" smtClean="0"/>
              <a:t>All sources </a:t>
            </a:r>
            <a:r>
              <a:rPr lang="el-GR" dirty="0" smtClean="0"/>
              <a:t>επιλέξτε τις πηγές και πατήστε </a:t>
            </a:r>
            <a:r>
              <a:rPr lang="en-US" dirty="0" smtClean="0"/>
              <a:t>Exclude</a:t>
            </a:r>
            <a:r>
              <a:rPr lang="el-GR" dirty="0" smtClean="0"/>
              <a:t>. Ακολουθεί επανέκδοση δελτίου και ποσοστού λογοκλοπής</a:t>
            </a:r>
            <a:r>
              <a:rPr lang="en-US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Εξαίρεση πηγών</a:t>
            </a:r>
            <a:r>
              <a:rPr lang="en-US" sz="3600" dirty="0" smtClean="0"/>
              <a:t> </a:t>
            </a:r>
            <a:endParaRPr lang="el-GR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79512" y="6165304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Από φίλτρο </a:t>
            </a:r>
            <a:r>
              <a:rPr lang="en-US" dirty="0" smtClean="0"/>
              <a:t>Filters &amp; Setting </a:t>
            </a:r>
            <a:r>
              <a:rPr lang="el-GR" dirty="0" smtClean="0"/>
              <a:t>μπορείτε να εξαιρέσετε βιβλιογραφία, κείμενο σε </a:t>
            </a:r>
            <a:r>
              <a:rPr lang="en-US" dirty="0" smtClean="0"/>
              <a:t>quotes</a:t>
            </a:r>
            <a:r>
              <a:rPr lang="el-GR" dirty="0" smtClean="0"/>
              <a:t>, αριθμό λέξεων ή  ποσοστό λογοκλοπής.  Πατήστε </a:t>
            </a:r>
            <a:r>
              <a:rPr lang="en-US" dirty="0" smtClean="0"/>
              <a:t>Apply changes</a:t>
            </a:r>
            <a:r>
              <a:rPr lang="el-GR" dirty="0" smtClean="0"/>
              <a:t>.</a:t>
            </a:r>
            <a:endParaRPr lang="el-GR" dirty="0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flipH="1">
            <a:off x="7452320" y="2204864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>
            <a:off x="5796136" y="2348880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el-GR" sz="3200" dirty="0" smtClean="0"/>
              <a:t>Διαθέσιμα αρχεία </a:t>
            </a:r>
            <a:endParaRPr lang="el-GR" sz="3200" dirty="0"/>
          </a:p>
        </p:txBody>
      </p:sp>
      <p:sp>
        <p:nvSpPr>
          <p:cNvPr id="5" name="4 - TextBox"/>
          <p:cNvSpPr txBox="1"/>
          <p:nvPr/>
        </p:nvSpPr>
        <p:spPr>
          <a:xfrm>
            <a:off x="179512" y="602128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 </a:t>
            </a:r>
            <a:endParaRPr lang="el-GR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flipV="1">
            <a:off x="6588224" y="3645024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flipV="1">
            <a:off x="899592" y="5157192"/>
            <a:ext cx="72008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/>
          <a:lstStyle/>
          <a:p>
            <a:pPr>
              <a:buNone/>
            </a:pPr>
            <a:endParaRPr lang="el-GR" dirty="0"/>
          </a:p>
        </p:txBody>
      </p:sp>
      <p:pic>
        <p:nvPicPr>
          <p:cNvPr id="10" name="9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3999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395536" y="62373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Από το </a:t>
            </a:r>
            <a:r>
              <a:rPr lang="el-GR" dirty="0" smtClean="0"/>
              <a:t>εικονίδιο </a:t>
            </a:r>
            <a:r>
              <a:rPr lang="en-US" dirty="0" smtClean="0"/>
              <a:t>Download </a:t>
            </a:r>
            <a:r>
              <a:rPr lang="el-GR" dirty="0" smtClean="0"/>
              <a:t>μπορείτε να κατεβάσετε το </a:t>
            </a:r>
            <a:r>
              <a:rPr lang="en-US" dirty="0" smtClean="0"/>
              <a:t>Originality Report</a:t>
            </a:r>
            <a:r>
              <a:rPr lang="el-GR" dirty="0" smtClean="0"/>
              <a:t>, το ψηφιακό αποδεικτικό κατάθεσης και το υποβληθέν αρχείο πτυχιακής εργασίας. </a:t>
            </a:r>
            <a:endParaRPr lang="el-GR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>
            <a:off x="5580112" y="3429000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Περιπτώσεις λογοκλοπής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2000" b="1" dirty="0" smtClean="0"/>
              <a:t>Περίπτωση 1</a:t>
            </a:r>
            <a:r>
              <a:rPr lang="el-GR" sz="2000" dirty="0" smtClean="0"/>
              <a:t>: αντιγραφή λέξη προς λέξη χωρίς εισαγωγικά, χωρίς αναφορές (</a:t>
            </a:r>
            <a:r>
              <a:rPr lang="el-GR" sz="2000" dirty="0" err="1" smtClean="0"/>
              <a:t>citations</a:t>
            </a:r>
            <a:r>
              <a:rPr lang="el-GR" sz="2000" dirty="0" smtClean="0"/>
              <a:t>), χωρίς παράθεση των πηγών /βιβλιογραφίας στο τέλος (</a:t>
            </a:r>
            <a:r>
              <a:rPr lang="el-GR" sz="2000" dirty="0" err="1" smtClean="0"/>
              <a:t>references</a:t>
            </a:r>
            <a:r>
              <a:rPr lang="el-GR" sz="2000" dirty="0" smtClean="0"/>
              <a:t>)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l-GR" sz="2000" b="1" dirty="0" smtClean="0"/>
              <a:t>Περίπτωση 2</a:t>
            </a:r>
            <a:r>
              <a:rPr lang="el-GR" sz="2000" dirty="0" smtClean="0"/>
              <a:t>: αντιγραφή λέξη προς λέξη χωρίς εισαγωγικά, χωρίς αναφορές (</a:t>
            </a:r>
            <a:r>
              <a:rPr lang="el-GR" sz="2000" dirty="0" err="1" smtClean="0"/>
              <a:t>citations</a:t>
            </a:r>
            <a:r>
              <a:rPr lang="el-GR" sz="2000" dirty="0" smtClean="0"/>
              <a:t>), με σωστή παράθεση των πηγών /βιβλιογραφίας στο τέλος (</a:t>
            </a:r>
            <a:r>
              <a:rPr lang="el-GR" sz="2000" dirty="0" err="1" smtClean="0"/>
              <a:t>references</a:t>
            </a:r>
            <a:r>
              <a:rPr lang="el-GR" sz="2000" dirty="0" smtClean="0"/>
              <a:t>) 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l-GR" sz="2000" b="1" dirty="0" smtClean="0"/>
              <a:t>Περίπτωση 3</a:t>
            </a:r>
            <a:r>
              <a:rPr lang="el-GR" sz="2000" dirty="0" smtClean="0"/>
              <a:t>: αντιγραφή λέξη προς λέξη χωρίς εισαγωγικά, με σωστές αναφορές (</a:t>
            </a:r>
            <a:r>
              <a:rPr lang="el-GR" sz="2000" dirty="0" err="1" smtClean="0"/>
              <a:t>citations</a:t>
            </a:r>
            <a:r>
              <a:rPr lang="el-GR" sz="2000" dirty="0" smtClean="0"/>
              <a:t>), με σωστή παράθεση των πηγών /βιβλιογραφίας στο τέλος (</a:t>
            </a:r>
            <a:r>
              <a:rPr lang="el-GR" sz="2000" dirty="0" err="1" smtClean="0"/>
              <a:t>references</a:t>
            </a:r>
            <a:r>
              <a:rPr lang="el-GR" sz="2000" dirty="0" smtClean="0"/>
              <a:t>) 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l-GR" sz="2000" b="1" dirty="0" smtClean="0"/>
              <a:t>Περίπτωση 4</a:t>
            </a:r>
            <a:r>
              <a:rPr lang="el-GR" sz="2000" dirty="0" smtClean="0"/>
              <a:t>: με λίγες λέξεις αλλαγμένες, χωρίς εισαγωγικά, χωρίς αναφορές (</a:t>
            </a:r>
            <a:r>
              <a:rPr lang="el-GR" sz="2000" dirty="0" err="1" smtClean="0"/>
              <a:t>citations</a:t>
            </a:r>
            <a:r>
              <a:rPr lang="el-GR" sz="2000" dirty="0" smtClean="0"/>
              <a:t>), χωρίς παράθεση των πηγών /βιβλιογραφίας στο τέλος (</a:t>
            </a:r>
            <a:r>
              <a:rPr lang="el-GR" sz="2000" dirty="0" err="1" smtClean="0"/>
              <a:t>references</a:t>
            </a:r>
            <a:r>
              <a:rPr lang="el-GR" sz="2000" dirty="0" smtClean="0"/>
              <a:t>) </a:t>
            </a:r>
            <a:r>
              <a:rPr lang="en-US" sz="2000" dirty="0" smtClean="0"/>
              <a:t>.</a:t>
            </a:r>
          </a:p>
          <a:p>
            <a:r>
              <a:rPr lang="el-GR" sz="2000" b="1" dirty="0" smtClean="0"/>
              <a:t>Περίπτωση 5</a:t>
            </a:r>
            <a:r>
              <a:rPr lang="el-GR" sz="2000" dirty="0" smtClean="0"/>
              <a:t>: με λίγες λέξεις αλλαγμένες, χωρίς εισαγωγικά, χωρίς αναφορές (</a:t>
            </a:r>
            <a:r>
              <a:rPr lang="el-GR" sz="2000" dirty="0" err="1" smtClean="0"/>
              <a:t>citations</a:t>
            </a:r>
            <a:r>
              <a:rPr lang="el-GR" sz="2000" dirty="0" smtClean="0"/>
              <a:t>), με σωστή παράθεση των πηγών /βιβλιογραφίας στο τέλος (</a:t>
            </a:r>
            <a:r>
              <a:rPr lang="el-GR" sz="2000" dirty="0" err="1" smtClean="0"/>
              <a:t>references</a:t>
            </a:r>
            <a:r>
              <a:rPr lang="el-GR" sz="2000" dirty="0" smtClean="0"/>
              <a:t>) </a:t>
            </a:r>
            <a:r>
              <a:rPr lang="en-US" sz="2000" dirty="0" smtClean="0"/>
              <a:t>.</a:t>
            </a:r>
          </a:p>
          <a:p>
            <a:r>
              <a:rPr lang="el-GR" sz="2000" b="1" dirty="0" smtClean="0"/>
              <a:t>Περίπτωση 6</a:t>
            </a:r>
            <a:r>
              <a:rPr lang="el-GR" sz="2000" dirty="0" smtClean="0"/>
              <a:t>: με λίγες λέξεις αλλαγμένες, χωρίς εισαγωγικά, με σωστές αναφορές (</a:t>
            </a:r>
            <a:r>
              <a:rPr lang="el-GR" sz="2000" dirty="0" err="1" smtClean="0"/>
              <a:t>citations</a:t>
            </a:r>
            <a:r>
              <a:rPr lang="el-GR" sz="2000" dirty="0" smtClean="0"/>
              <a:t>), με σωστή παράθεση των πηγών /βιβλιογραφίας στο τέλος (</a:t>
            </a:r>
            <a:r>
              <a:rPr lang="el-GR" sz="2000" dirty="0" err="1" smtClean="0"/>
              <a:t>references</a:t>
            </a:r>
            <a:r>
              <a:rPr lang="el-GR" sz="2000" dirty="0" smtClean="0"/>
              <a:t>) </a:t>
            </a:r>
            <a:r>
              <a:rPr lang="en-US" sz="2000" dirty="0" smtClean="0"/>
              <a:t>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el-GR" sz="3200" dirty="0" smtClean="0"/>
              <a:t>Πληροφορίες κατάθεσης</a:t>
            </a:r>
            <a:endParaRPr lang="el-GR" sz="3200" dirty="0"/>
          </a:p>
        </p:txBody>
      </p:sp>
      <p:sp>
        <p:nvSpPr>
          <p:cNvPr id="5" name="4 - TextBox"/>
          <p:cNvSpPr txBox="1"/>
          <p:nvPr/>
        </p:nvSpPr>
        <p:spPr>
          <a:xfrm>
            <a:off x="179512" y="616530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Στο τελευταίο στη σειρά </a:t>
            </a:r>
            <a:r>
              <a:rPr lang="el-GR" dirty="0" smtClean="0"/>
              <a:t>εικονίδιο δίνονται </a:t>
            </a:r>
            <a:r>
              <a:rPr lang="el-GR" dirty="0" smtClean="0"/>
              <a:t>αναλυτικές πληροφορίες κατάθεσης.</a:t>
            </a:r>
            <a:endParaRPr lang="el-GR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flipV="1">
            <a:off x="6588224" y="3645024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flipV="1">
            <a:off x="899592" y="5157192"/>
            <a:ext cx="72008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04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- Ευθύγραμμο βέλος σύνδεσης"/>
          <p:cNvCxnSpPr/>
          <p:nvPr/>
        </p:nvCxnSpPr>
        <p:spPr>
          <a:xfrm flipH="1">
            <a:off x="7020272" y="3429000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0"/>
            <a:ext cx="8579296" cy="836712"/>
          </a:xfrm>
        </p:spPr>
        <p:txBody>
          <a:bodyPr>
            <a:noAutofit/>
          </a:bodyPr>
          <a:lstStyle/>
          <a:p>
            <a:r>
              <a:rPr lang="en-US" sz="3200" dirty="0" smtClean="0"/>
              <a:t>www.turnitin.com/en_us/support</a:t>
            </a:r>
            <a:endParaRPr lang="el-GR" sz="3200" dirty="0"/>
          </a:p>
        </p:txBody>
      </p:sp>
      <p:sp>
        <p:nvSpPr>
          <p:cNvPr id="8" name="7 - TextBox"/>
          <p:cNvSpPr txBox="1"/>
          <p:nvPr/>
        </p:nvSpPr>
        <p:spPr>
          <a:xfrm>
            <a:off x="899592" y="609329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Αναλυτικές οδηγίες και βίντεο εκπαίδευσης από τη σελίδα της </a:t>
            </a:r>
            <a:r>
              <a:rPr lang="en-US" dirty="0" err="1" smtClean="0"/>
              <a:t>Turnitin</a:t>
            </a:r>
            <a:endParaRPr lang="el-GR" dirty="0" smtClean="0"/>
          </a:p>
          <a:p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3"/>
            <a:ext cx="91440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70547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www.lib.teicrete.gr</a:t>
            </a:r>
            <a:r>
              <a:rPr lang="en-US" dirty="0" smtClean="0"/>
              <a:t>	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728192"/>
          </a:xfrm>
        </p:spPr>
        <p:txBody>
          <a:bodyPr/>
          <a:lstStyle/>
          <a:p>
            <a:r>
              <a:rPr lang="en-US" dirty="0" smtClean="0"/>
              <a:t>turnitin@staff.teicrete.gr</a:t>
            </a:r>
            <a:endParaRPr lang="el-GR" dirty="0"/>
          </a:p>
        </p:txBody>
      </p:sp>
      <p:pic>
        <p:nvPicPr>
          <p:cNvPr id="6" name="Picture 2" descr="https://encrypted-tbn1.gstatic.com/images?q=tbn:ANd9GcRqSgKJWL-GgrhLksuV4nHnXQPbrDK_09dieREFzAXpYcurvsptS-k1zH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340768"/>
            <a:ext cx="1728192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kit\Desktop\Χωρίς τίτλ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2250"/>
            <a:ext cx="8712967" cy="6411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 </a:t>
            </a:r>
            <a:r>
              <a:rPr lang="el-GR" dirty="0" smtClean="0"/>
              <a:t>Πρακτικοί </a:t>
            </a:r>
            <a:r>
              <a:rPr lang="el-GR" dirty="0"/>
              <a:t>κανόνες </a:t>
            </a:r>
            <a:r>
              <a:rPr lang="el-GR" dirty="0" smtClean="0"/>
              <a:t>για την </a:t>
            </a:r>
            <a:r>
              <a:rPr lang="el-GR" dirty="0"/>
              <a:t>αποφυγή της λογοκλοπής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800" dirty="0"/>
              <a:t>Όταν χρησιμοποιείτε αυτούσιο το κείμενο από κάποια άλλη εργασία να το ενσωματώνετε σε εισαγωγικά (ή και να χρησιμοποιείτε </a:t>
            </a:r>
            <a:r>
              <a:rPr lang="el-GR" sz="1800" dirty="0" smtClean="0"/>
              <a:t> </a:t>
            </a:r>
            <a:r>
              <a:rPr lang="el-GR" sz="1800" dirty="0"/>
              <a:t>πλάγια γραμματοσειρά) και να προσθέτετε την παραπομπή. Γενικά να αποφεύγετε να χρησιμοποιείτε αυτούσια κείμενα εκτός αν είναι ορισμοί ή πολύ σημαντικά </a:t>
            </a:r>
            <a:r>
              <a:rPr lang="el-GR" sz="1800" dirty="0" smtClean="0"/>
              <a:t>επιχειρήματα</a:t>
            </a:r>
            <a:r>
              <a:rPr lang="en-US" sz="1800" dirty="0" smtClean="0"/>
              <a:t>.</a:t>
            </a:r>
            <a:endParaRPr lang="el-GR" sz="1800" dirty="0" smtClean="0"/>
          </a:p>
          <a:p>
            <a:r>
              <a:rPr lang="el-GR" sz="1800" dirty="0"/>
              <a:t>Να ερμηνεύετε τα κείμενα που διαβάζετε και να γράφετε την ερμηνεία σας στην εργασία, όχι το κείμενο αυτούσιο. Προφανώς με χρήση παραπομπής πάλι.</a:t>
            </a:r>
          </a:p>
          <a:p>
            <a:r>
              <a:rPr lang="el-GR" sz="1800" dirty="0"/>
              <a:t>Να κάνετε ξεκάθαρο ποιος είπε τι </a:t>
            </a:r>
            <a:r>
              <a:rPr lang="el-GR" sz="1800" dirty="0" smtClean="0"/>
              <a:t>, </a:t>
            </a:r>
            <a:r>
              <a:rPr lang="el-GR" sz="1800" dirty="0"/>
              <a:t>προφανώς με καλή και σωστή χρήση της γλώσσας και παραπομπή</a:t>
            </a:r>
            <a:r>
              <a:rPr lang="el-GR" sz="1800" dirty="0" smtClean="0"/>
              <a:t>.</a:t>
            </a:r>
          </a:p>
          <a:p>
            <a:r>
              <a:rPr lang="el-GR" sz="1800" dirty="0"/>
              <a:t>Να κάνετε ξεκάθαρο ποιος έχει την ιδέα. Ακόμα και αν την περιγράφετε με δικά σας λόγια. Πάλι με </a:t>
            </a:r>
            <a:r>
              <a:rPr lang="el-GR" sz="1800" dirty="0" smtClean="0"/>
              <a:t>παραπομπή</a:t>
            </a:r>
            <a:r>
              <a:rPr lang="en-US" sz="1800" dirty="0" smtClean="0"/>
              <a:t>.</a:t>
            </a:r>
            <a:endParaRPr lang="el-GR" sz="1800" dirty="0" smtClean="0"/>
          </a:p>
          <a:p>
            <a:r>
              <a:rPr lang="el-GR" sz="1800" dirty="0"/>
              <a:t>Να μην μεταφράζετε. Πολλοί φοιτητές μεταφράζουν για να μελετήσουν στα Ελληνικά και εν τέλει μεταφέρουν την μετάφραση στη διπλωματική. Είναι τρομερό λάθος, και επίσης εντοπίζεται και επαληθεύεται </a:t>
            </a:r>
            <a:r>
              <a:rPr lang="el-GR" sz="1800" dirty="0" smtClean="0"/>
              <a:t>εύκολα</a:t>
            </a:r>
            <a:r>
              <a:rPr lang="en-US" sz="1800" dirty="0" smtClean="0"/>
              <a:t>.</a:t>
            </a:r>
            <a:endParaRPr lang="el-GR" sz="1800" dirty="0" smtClean="0"/>
          </a:p>
          <a:p>
            <a:endParaRPr lang="el-GR" sz="1800" dirty="0"/>
          </a:p>
          <a:p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Πως </a:t>
            </a:r>
            <a:r>
              <a:rPr lang="el-GR" b="1" dirty="0" smtClean="0"/>
              <a:t>λειτουργεί</a:t>
            </a:r>
            <a:r>
              <a:rPr lang="en-US" b="1" dirty="0" smtClean="0"/>
              <a:t> </a:t>
            </a:r>
            <a:r>
              <a:rPr lang="el-GR" b="1" dirty="0" smtClean="0"/>
              <a:t>το </a:t>
            </a:r>
            <a:r>
              <a:rPr lang="en-US" b="1" dirty="0" err="1" smtClean="0"/>
              <a:t>Turnitin</a:t>
            </a:r>
            <a:r>
              <a:rPr lang="el-GR" b="1" dirty="0" smtClean="0"/>
              <a:t>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dirty="0"/>
              <a:t>Σ</a:t>
            </a:r>
            <a:r>
              <a:rPr lang="el-GR" sz="2800" dirty="0" smtClean="0"/>
              <a:t>υγκρίνει </a:t>
            </a:r>
            <a:r>
              <a:rPr lang="el-GR" sz="2800" dirty="0"/>
              <a:t>το περιεχόμενο των εργασιών με άλλες πηγές μέσα στη βάση δεδομένων του, η οποία περιέχει 14 δισεκατομμύρια ιστοσελίδες, 150 εκατομμύρια εργασίες φοιτητών και εκατομμύρια άρθρα. Για κάθε εργασία το εργαλείο δίνει ποσοστό ταυτοποίησης του περιεχομένου με άλλες ήδη δημοσιευμένες πηγές. Δίνεται έτσι η δυνατότητα στον καθηγητή να εξετάζει κατά πόσο το κείμενο που έχει επισημανθεί, αποτελεί κοινή γνώση ή αποτέλεσμα </a:t>
            </a:r>
            <a:r>
              <a:rPr lang="en-US" sz="2800" dirty="0" smtClean="0"/>
              <a:t> </a:t>
            </a:r>
            <a:r>
              <a:rPr lang="el-GR" sz="2800" dirty="0" smtClean="0"/>
              <a:t>λογοκλοπής</a:t>
            </a:r>
            <a:r>
              <a:rPr lang="el-GR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Προτεινόμενος τρόπος λειτουργίας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Οι </a:t>
            </a:r>
            <a:r>
              <a:rPr lang="el-GR" sz="2400" dirty="0" smtClean="0"/>
              <a:t>Μεταπτυχιακές εργασίες </a:t>
            </a:r>
            <a:r>
              <a:rPr lang="el-GR" sz="2400" dirty="0" smtClean="0"/>
              <a:t>είναι αναγκαίο να </a:t>
            </a:r>
            <a:r>
              <a:rPr lang="el-GR" sz="2400" dirty="0" smtClean="0"/>
              <a:t>ελέγχονται για λογοκλοπή </a:t>
            </a:r>
          </a:p>
          <a:p>
            <a:r>
              <a:rPr lang="el-GR" sz="2400" dirty="0" smtClean="0"/>
              <a:t>Την επιμέλεια </a:t>
            </a:r>
            <a:r>
              <a:rPr lang="el-GR" sz="2400" dirty="0" smtClean="0"/>
              <a:t>ελέγχου θα </a:t>
            </a:r>
            <a:r>
              <a:rPr lang="el-GR" sz="2400" dirty="0" smtClean="0"/>
              <a:t>έχουν οι επιβλέποντες </a:t>
            </a:r>
            <a:r>
              <a:rPr lang="el-GR" sz="2400" dirty="0" smtClean="0"/>
              <a:t>καθηγητές</a:t>
            </a:r>
            <a:endParaRPr lang="el-GR" sz="2400" dirty="0" smtClean="0"/>
          </a:p>
          <a:p>
            <a:r>
              <a:rPr lang="el-GR" sz="2400" dirty="0" smtClean="0"/>
              <a:t>Η αξιολόγηση </a:t>
            </a:r>
            <a:r>
              <a:rPr lang="el-GR" sz="2400" dirty="0" smtClean="0"/>
              <a:t>του </a:t>
            </a:r>
            <a:r>
              <a:rPr lang="en-US" sz="2400" dirty="0" smtClean="0"/>
              <a:t>Originality Report </a:t>
            </a:r>
            <a:r>
              <a:rPr lang="el-GR" sz="2400" dirty="0" smtClean="0"/>
              <a:t>επαφίεται στον επιβλέποντα Καθηγητή</a:t>
            </a:r>
            <a:endParaRPr lang="el-GR" sz="2400" dirty="0" smtClean="0"/>
          </a:p>
          <a:p>
            <a:r>
              <a:rPr lang="el-GR" sz="2400" dirty="0" smtClean="0"/>
              <a:t>Οι μεταπτυχιακές εργασίες θα αναρτώνται στο </a:t>
            </a:r>
            <a:r>
              <a:rPr lang="en-US" sz="2400" dirty="0" err="1" smtClean="0"/>
              <a:t>Apothesis</a:t>
            </a:r>
            <a:r>
              <a:rPr lang="en-US" sz="2400" dirty="0" smtClean="0"/>
              <a:t> </a:t>
            </a:r>
            <a:r>
              <a:rPr lang="el-GR" sz="2400" dirty="0" smtClean="0"/>
              <a:t>Ιδρυματικό </a:t>
            </a:r>
            <a:r>
              <a:rPr lang="el-GR" sz="2400" dirty="0" err="1" smtClean="0"/>
              <a:t>καταθετήριο</a:t>
            </a:r>
            <a:r>
              <a:rPr lang="el-GR" sz="2400" dirty="0" smtClean="0"/>
              <a:t> ΤΕΙ Κρήτης και στο Ιδρυματικό </a:t>
            </a:r>
            <a:r>
              <a:rPr lang="el-GR" sz="2400" dirty="0" err="1" smtClean="0"/>
              <a:t>καταθετήριο</a:t>
            </a:r>
            <a:r>
              <a:rPr lang="el-GR" sz="2400" dirty="0" smtClean="0"/>
              <a:t> του</a:t>
            </a:r>
            <a:r>
              <a:rPr lang="en-US" sz="2400" dirty="0" smtClean="0"/>
              <a:t> </a:t>
            </a:r>
            <a:r>
              <a:rPr lang="en-US" sz="2400" dirty="0" err="1" smtClean="0"/>
              <a:t>Turnitin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r>
              <a:rPr lang="el-GR" sz="2400" dirty="0" smtClean="0"/>
              <a:t>Οι επιβλέποντες καθηγητές θα αποφασίζουν αν οι φοιτητές θα έχουν δικαίωμα ανάρτησης </a:t>
            </a:r>
            <a:r>
              <a:rPr lang="el-GR" sz="2400" dirty="0" smtClean="0"/>
              <a:t>εργασιών </a:t>
            </a:r>
            <a:r>
              <a:rPr lang="el-GR" sz="2400" dirty="0" smtClean="0"/>
              <a:t>και </a:t>
            </a:r>
            <a:r>
              <a:rPr lang="el-GR" sz="2400" dirty="0" smtClean="0"/>
              <a:t>λήψης δελτίου λογοκλοπής</a:t>
            </a:r>
            <a:r>
              <a:rPr lang="en-US" sz="2400" dirty="0" smtClean="0"/>
              <a:t> </a:t>
            </a:r>
            <a:r>
              <a:rPr lang="el-GR" sz="2400" dirty="0" smtClean="0"/>
              <a:t>(</a:t>
            </a:r>
            <a:r>
              <a:rPr lang="en-US" sz="2400" dirty="0" smtClean="0"/>
              <a:t>originality report)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Δημιουργία Προφίλ </a:t>
            </a:r>
            <a:r>
              <a:rPr lang="en-US" dirty="0" smtClean="0"/>
              <a:t>instructor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Στείλτε </a:t>
            </a:r>
            <a:r>
              <a:rPr lang="en-US" sz="2400" dirty="0" smtClean="0"/>
              <a:t>email </a:t>
            </a:r>
            <a:r>
              <a:rPr lang="el-GR" sz="2400" dirty="0" smtClean="0"/>
              <a:t>στο διαχειριστή του  </a:t>
            </a:r>
            <a:r>
              <a:rPr lang="en-US" sz="2400" dirty="0" err="1" smtClean="0"/>
              <a:t>Turnitin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2"/>
              </a:rPr>
              <a:t>turnitin@staff.teicrete.gr</a:t>
            </a:r>
            <a:r>
              <a:rPr lang="en-US" sz="2400" dirty="0" smtClean="0"/>
              <a:t> </a:t>
            </a:r>
            <a:r>
              <a:rPr lang="el-GR" sz="2400" dirty="0" smtClean="0"/>
              <a:t>για δημιουργία λογαριασμού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r>
              <a:rPr lang="el-GR" sz="2400" dirty="0" smtClean="0"/>
              <a:t>Πατήστε το κουμπί  </a:t>
            </a:r>
            <a:r>
              <a:rPr lang="en-US" sz="2400" dirty="0" smtClean="0"/>
              <a:t>                   </a:t>
            </a:r>
            <a:r>
              <a:rPr lang="el-GR" sz="2400" dirty="0" smtClean="0"/>
              <a:t>που περιέχεται στο </a:t>
            </a:r>
            <a:r>
              <a:rPr lang="en-US" sz="2400" dirty="0" smtClean="0"/>
              <a:t>email </a:t>
            </a:r>
            <a:r>
              <a:rPr lang="el-GR" sz="2400" dirty="0" smtClean="0"/>
              <a:t>ενεργοποίησης που θα λάβετε από την </a:t>
            </a:r>
            <a:r>
              <a:rPr lang="en-US" sz="2400" dirty="0" err="1" smtClean="0"/>
              <a:t>Turnitin</a:t>
            </a:r>
            <a:r>
              <a:rPr lang="en-US" sz="2400" dirty="0" smtClean="0"/>
              <a:t>.</a:t>
            </a:r>
          </a:p>
          <a:p>
            <a:r>
              <a:rPr lang="el-GR" sz="2400" dirty="0" smtClean="0"/>
              <a:t>Ακολουθήστε</a:t>
            </a:r>
            <a:r>
              <a:rPr lang="en-US" sz="2400" dirty="0" smtClean="0"/>
              <a:t> </a:t>
            </a:r>
            <a:r>
              <a:rPr lang="el-GR" sz="2400" dirty="0" smtClean="0"/>
              <a:t>τα βήματα και συμπληρώστε τα προσωπικά σας στοιχεία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r>
              <a:rPr lang="el-GR" sz="2400" dirty="0">
                <a:solidFill>
                  <a:srgbClr val="FFFFFF"/>
                </a:solidFill>
              </a:rPr>
              <a:t>Μεταβείτε στη διεύθυνση </a:t>
            </a:r>
            <a:r>
              <a:rPr lang="en-US" sz="2400" dirty="0">
                <a:solidFill>
                  <a:srgbClr val="FFFFFF"/>
                </a:solidFill>
                <a:hlinkClick r:id="rId3"/>
              </a:rPr>
              <a:t>http://turnitin.com</a:t>
            </a:r>
            <a:r>
              <a:rPr lang="en-US" sz="2400" dirty="0" smtClean="0">
                <a:solidFill>
                  <a:srgbClr val="FFFFFF"/>
                </a:solidFill>
                <a:hlinkClick r:id="rId3"/>
              </a:rPr>
              <a:t>/</a:t>
            </a:r>
            <a:r>
              <a:rPr lang="el-GR" sz="2400" dirty="0" smtClean="0">
                <a:solidFill>
                  <a:srgbClr val="FFFFFF"/>
                </a:solidFill>
              </a:rPr>
              <a:t> για να συνδεθείτε στην υπηρεσία</a:t>
            </a:r>
            <a:r>
              <a:rPr lang="en-US" sz="2400" dirty="0" smtClean="0">
                <a:solidFill>
                  <a:srgbClr val="FFFFFF"/>
                </a:solidFill>
              </a:rPr>
              <a:t>.</a:t>
            </a:r>
            <a:endParaRPr lang="en-US" sz="2400" dirty="0" smtClean="0"/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14763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43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Είσοδος </a:t>
            </a:r>
            <a:r>
              <a:rPr lang="el-GR" dirty="0"/>
              <a:t>στο </a:t>
            </a:r>
            <a:r>
              <a:rPr lang="en-US" dirty="0" err="1"/>
              <a:t>Turnitin</a:t>
            </a: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67544" y="2204864"/>
            <a:ext cx="178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598486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FFFF"/>
                </a:solidFill>
              </a:rPr>
              <a:t>Μεταβείτε στη διεύθυνση </a:t>
            </a:r>
            <a:r>
              <a:rPr lang="en-US" dirty="0">
                <a:solidFill>
                  <a:srgbClr val="FFFFFF"/>
                </a:solidFill>
                <a:hlinkClick r:id="rId3"/>
              </a:rPr>
              <a:t>http://turnitin.com</a:t>
            </a:r>
            <a:r>
              <a:rPr lang="en-US" dirty="0" smtClean="0">
                <a:solidFill>
                  <a:srgbClr val="FFFFFF"/>
                </a:solidFill>
                <a:hlinkClick r:id="rId3"/>
              </a:rPr>
              <a:t>/</a:t>
            </a:r>
            <a:r>
              <a:rPr lang="el-GR" dirty="0" smtClean="0">
                <a:solidFill>
                  <a:srgbClr val="FFFFFF"/>
                </a:solidFill>
              </a:rPr>
              <a:t> </a:t>
            </a:r>
            <a:endParaRPr lang="el-GR" dirty="0">
              <a:solidFill>
                <a:srgbClr val="FFFFFF"/>
              </a:solidFill>
            </a:endParaRPr>
          </a:p>
        </p:txBody>
      </p:sp>
      <p:pic>
        <p:nvPicPr>
          <p:cNvPr id="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600201"/>
            <a:ext cx="7272808" cy="406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3014</TotalTime>
  <Words>1235</Words>
  <Application>Microsoft Office PowerPoint</Application>
  <PresentationFormat>On-screen Show (4:3)</PresentationFormat>
  <Paragraphs>86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Αποκορύφωμα</vt:lpstr>
      <vt:lpstr>PowerPoint Presentation</vt:lpstr>
      <vt:lpstr>Λογοκλοπή/Πλαγιαρισμός </vt:lpstr>
      <vt:lpstr>Περιπτώσεις λογοκλοπής</vt:lpstr>
      <vt:lpstr>PowerPoint Presentation</vt:lpstr>
      <vt:lpstr> Πρακτικοί κανόνες για την αποφυγή της λογοκλοπής</vt:lpstr>
      <vt:lpstr>Πως λειτουργεί το Turnitin;</vt:lpstr>
      <vt:lpstr>Προτεινόμενος τρόπος λειτουργίας </vt:lpstr>
      <vt:lpstr>Δημιουργία Προφίλ instructor</vt:lpstr>
      <vt:lpstr>Είσοδος στο Turnitin </vt:lpstr>
      <vt:lpstr> Προσθήκη Μαθήματος (Add Class)    </vt:lpstr>
      <vt:lpstr>Προσθήκη Μαθήματος</vt:lpstr>
      <vt:lpstr>Ολοκλήρωση Προσθήκης Μαθήματος</vt:lpstr>
      <vt:lpstr>Δημιουργία εργασίας (Add Assignment)</vt:lpstr>
      <vt:lpstr>Καθορισμός πεδίων εργασίας</vt:lpstr>
      <vt:lpstr>Καθορισμός πεδίων εργασίας</vt:lpstr>
      <vt:lpstr>Ολοκλήρωση πεδίων εργασίας</vt:lpstr>
      <vt:lpstr>Ανάρτηση πτυχιακής εργασίας</vt:lpstr>
      <vt:lpstr>Ανάρτηση πτυχιακής εργασίας </vt:lpstr>
      <vt:lpstr>Ανάρτηση πτυχιακής εργασίας</vt:lpstr>
      <vt:lpstr>Ανάρτηση πτυχιακής εργασίας από καθηγητές</vt:lpstr>
      <vt:lpstr>Αποδεικτικό ανάρτησης εργασίας</vt:lpstr>
      <vt:lpstr>Προσθήκη φοιτητών στο Class</vt:lpstr>
      <vt:lpstr>Προσθήκη φοιτητών στο Class</vt:lpstr>
      <vt:lpstr>Δελτίο Λογοκλοπής - Originality report</vt:lpstr>
      <vt:lpstr>Originality Report</vt:lpstr>
      <vt:lpstr>Αναλυτική εμφάνιση πηγής</vt:lpstr>
      <vt:lpstr>Εξαίρεση πηγών </vt:lpstr>
      <vt:lpstr>Εξαίρεση πηγών </vt:lpstr>
      <vt:lpstr>Διαθέσιμα αρχεία </vt:lpstr>
      <vt:lpstr>Πληροφορίες κατάθεσης</vt:lpstr>
      <vt:lpstr>www.turnitin.com/en_us/support</vt:lpstr>
      <vt:lpstr>www.lib.teicrete.gr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nikit</dc:creator>
  <cp:lastModifiedBy>Sofia Alexaki</cp:lastModifiedBy>
  <cp:revision>430</cp:revision>
  <dcterms:created xsi:type="dcterms:W3CDTF">2017-03-08T08:00:29Z</dcterms:created>
  <dcterms:modified xsi:type="dcterms:W3CDTF">2017-04-24T12:33:54Z</dcterms:modified>
</cp:coreProperties>
</file>