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5" r:id="rId2"/>
    <p:sldMasterId id="2147483669" r:id="rId3"/>
    <p:sldMasterId id="2147483666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69" r:id="rId7"/>
    <p:sldId id="260" r:id="rId8"/>
    <p:sldId id="261" r:id="rId9"/>
    <p:sldId id="263" r:id="rId10"/>
    <p:sldId id="288" r:id="rId11"/>
    <p:sldId id="262" r:id="rId12"/>
    <p:sldId id="270" r:id="rId13"/>
    <p:sldId id="265" r:id="rId14"/>
    <p:sldId id="271" r:id="rId15"/>
    <p:sldId id="286" r:id="rId16"/>
    <p:sldId id="279" r:id="rId17"/>
    <p:sldId id="284" r:id="rId18"/>
    <p:sldId id="285" r:id="rId19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2D3589"/>
    <a:srgbClr val="F16157"/>
    <a:srgbClr val="2D35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1" autoAdjust="0"/>
    <p:restoredTop sz="94613"/>
  </p:normalViewPr>
  <p:slideViewPr>
    <p:cSldViewPr>
      <p:cViewPr varScale="1">
        <p:scale>
          <a:sx n="68" d="100"/>
          <a:sy n="68" d="100"/>
        </p:scale>
        <p:origin x="-7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DECB2-43BA-40EF-9754-C7E23621732B}" type="datetimeFigureOut">
              <a:rPr lang="nl-BE" smtClean="0"/>
              <a:pPr/>
              <a:t>18/01/2017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CB1FB-1019-42B5-8DB3-C006D0A6B3FA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564013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22A79-417F-476D-AC73-D65111AC6694}" type="datetimeFigureOut">
              <a:rPr lang="nl-BE" smtClean="0"/>
              <a:pPr/>
              <a:t>18/01/2017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CBD19-B20F-462A-9AAC-F333D3B92559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326778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41011" y="3608614"/>
            <a:ext cx="7317627" cy="1082717"/>
          </a:xfrm>
          <a:prstGeom prst="rect">
            <a:avLst/>
          </a:prstGeom>
        </p:spPr>
        <p:txBody>
          <a:bodyPr anchor="b"/>
          <a:lstStyle>
            <a:lvl1pPr algn="l">
              <a:defRPr sz="3600" b="0" baseline="0">
                <a:solidFill>
                  <a:srgbClr val="2D3589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err="1" smtClean="0"/>
              <a:t>Your</a:t>
            </a:r>
            <a:r>
              <a:rPr lang="nl-NL" dirty="0" smtClean="0"/>
              <a:t> Presentation </a:t>
            </a:r>
            <a:r>
              <a:rPr lang="nl-NL" dirty="0" err="1" smtClean="0"/>
              <a:t>title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641011" y="4739764"/>
            <a:ext cx="7317627" cy="83616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rgbClr val="F16157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err="1" smtClean="0"/>
              <a:t>Your</a:t>
            </a:r>
            <a:r>
              <a:rPr lang="nl-NL" dirty="0" smtClean="0"/>
              <a:t> name –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institution</a:t>
            </a:r>
            <a:endParaRPr lang="nl-NL" dirty="0" smtClean="0"/>
          </a:p>
          <a:p>
            <a:pPr lvl="0"/>
            <a:r>
              <a:rPr lang="nl-NL" dirty="0" smtClean="0"/>
              <a:t>&lt; </a:t>
            </a:r>
            <a:r>
              <a:rPr lang="nl-NL" dirty="0" err="1" smtClean="0"/>
              <a:t>creation</a:t>
            </a:r>
            <a:r>
              <a:rPr lang="nl-NL" dirty="0" smtClean="0"/>
              <a:t> date &gt;</a:t>
            </a:r>
          </a:p>
        </p:txBody>
      </p:sp>
      <p:cxnSp>
        <p:nvCxnSpPr>
          <p:cNvPr id="5" name="Rechte verbindingslijn 4"/>
          <p:cNvCxnSpPr/>
          <p:nvPr userDrawn="1"/>
        </p:nvCxnSpPr>
        <p:spPr>
          <a:xfrm>
            <a:off x="4641011" y="3778370"/>
            <a:ext cx="5760000" cy="17253"/>
          </a:xfrm>
          <a:prstGeom prst="line">
            <a:avLst/>
          </a:prstGeom>
          <a:ln w="50800">
            <a:solidFill>
              <a:srgbClr val="2D35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39234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29298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 (Purple)">
    <p:bg>
      <p:bgPr>
        <a:solidFill>
          <a:srgbClr val="2D35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29389" y="4266407"/>
            <a:ext cx="11309685" cy="1561443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Slide in </a:t>
            </a:r>
            <a:r>
              <a:rPr lang="nl-NL" dirty="0" err="1" smtClean="0"/>
              <a:t>between</a:t>
            </a:r>
            <a:endParaRPr lang="nl-BE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9389" y="257175"/>
            <a:ext cx="11310186" cy="3849604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222995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 (Red)">
    <p:bg>
      <p:bgPr>
        <a:solidFill>
          <a:srgbClr val="F161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29389" y="4266407"/>
            <a:ext cx="11309685" cy="1561443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Slide in </a:t>
            </a:r>
            <a:r>
              <a:rPr lang="nl-NL" dirty="0" err="1" smtClean="0"/>
              <a:t>between</a:t>
            </a:r>
            <a:endParaRPr lang="nl-BE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9389" y="257175"/>
            <a:ext cx="11310186" cy="3849604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023307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and tit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72038" y="2400300"/>
            <a:ext cx="7462837" cy="1419494"/>
          </a:xfrm>
          <a:prstGeom prst="rect">
            <a:avLst/>
          </a:prstGeom>
        </p:spPr>
        <p:txBody>
          <a:bodyPr anchor="b"/>
          <a:lstStyle>
            <a:lvl1pPr algn="l">
              <a:defRPr sz="8800" baseline="0">
                <a:solidFill>
                  <a:srgbClr val="2D3589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err="1" smtClean="0"/>
              <a:t>Thank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!</a:t>
            </a:r>
            <a:endParaRPr lang="nl-B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3775780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475118" y="1844675"/>
            <a:ext cx="9878682" cy="396081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7478865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/objec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475118" y="1844675"/>
            <a:ext cx="4320000" cy="396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951984" y="1844675"/>
            <a:ext cx="5400000" cy="396081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9153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 and tex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7032104" y="1844675"/>
            <a:ext cx="4321696" cy="396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1475118" y="1844674"/>
            <a:ext cx="5400000" cy="396081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8155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/object and tex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475118" y="1844675"/>
            <a:ext cx="4836906" cy="396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ontent Placeholder 4"/>
          <p:cNvSpPr>
            <a:spLocks noGrp="1"/>
          </p:cNvSpPr>
          <p:nvPr>
            <p:ph sz="quarter" idx="12"/>
          </p:nvPr>
        </p:nvSpPr>
        <p:spPr>
          <a:xfrm>
            <a:off x="6528048" y="1844824"/>
            <a:ext cx="4825752" cy="396081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2898559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1475118" y="1844675"/>
            <a:ext cx="9878682" cy="396081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873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1475118" y="364901"/>
            <a:ext cx="9878682" cy="544036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9927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64416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5380" y="996473"/>
            <a:ext cx="6979945" cy="2342726"/>
          </a:xfrm>
          <a:prstGeom prst="rect">
            <a:avLst/>
          </a:prstGeom>
        </p:spPr>
      </p:pic>
      <p:sp>
        <p:nvSpPr>
          <p:cNvPr id="8" name="Tekstvak 7"/>
          <p:cNvSpPr txBox="1"/>
          <p:nvPr userDrawn="1"/>
        </p:nvSpPr>
        <p:spPr>
          <a:xfrm>
            <a:off x="2138284" y="6467645"/>
            <a:ext cx="8291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>
              <a:defRPr/>
            </a:pPr>
            <a:r>
              <a:rPr lang="en-US" sz="800" b="1" i="0" dirty="0" smtClean="0">
                <a:solidFill>
                  <a:srgbClr val="002060"/>
                </a:solidFill>
                <a:latin typeface="Karla" pitchFamily="2" charset="0"/>
                <a:ea typeface="Karla" pitchFamily="2" charset="0"/>
              </a:rPr>
              <a:t>This presentation reflects only the author's view. The National Agency and Commission are not responsible for any use that may be made of the information it contains. </a:t>
            </a:r>
            <a:endParaRPr lang="en-US" sz="800" b="1" i="0" dirty="0" smtClean="0">
              <a:solidFill>
                <a:srgbClr val="002060"/>
              </a:solidFill>
              <a:latin typeface="Karla" pitchFamily="2" charset="0"/>
              <a:ea typeface="Karla" pitchFamily="2" charset="0"/>
              <a:cs typeface="Verdana" panose="020B0604030504040204" pitchFamily="34" charset="0"/>
            </a:endParaRP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3896" y="6090249"/>
            <a:ext cx="1742691" cy="700562"/>
          </a:xfrm>
          <a:prstGeom prst="rect">
            <a:avLst/>
          </a:prstGeom>
        </p:spPr>
      </p:pic>
      <p:sp>
        <p:nvSpPr>
          <p:cNvPr id="12" name="Tekstvak 11"/>
          <p:cNvSpPr txBox="1"/>
          <p:nvPr userDrawn="1"/>
        </p:nvSpPr>
        <p:spPr>
          <a:xfrm>
            <a:off x="8626" y="-3051"/>
            <a:ext cx="18177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1050" dirty="0" smtClean="0">
                <a:solidFill>
                  <a:srgbClr val="002060"/>
                </a:solidFill>
                <a:cs typeface="Verdana" panose="020B0604030504040204" pitchFamily="34" charset="0"/>
              </a:rPr>
              <a:t>2015-1-PT01-KA203-013100</a:t>
            </a:r>
          </a:p>
        </p:txBody>
      </p:sp>
      <p:cxnSp>
        <p:nvCxnSpPr>
          <p:cNvPr id="3" name="Rechte verbindingslijn 2"/>
          <p:cNvCxnSpPr>
            <a:stCxn id="9" idx="0"/>
          </p:cNvCxnSpPr>
          <p:nvPr userDrawn="1"/>
        </p:nvCxnSpPr>
        <p:spPr>
          <a:xfrm>
            <a:off x="1045242" y="6090249"/>
            <a:ext cx="10893716" cy="0"/>
          </a:xfrm>
          <a:prstGeom prst="line">
            <a:avLst/>
          </a:prstGeom>
          <a:ln>
            <a:solidFill>
              <a:srgbClr val="2D3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jdelijke aanduiding voor dianummer 5"/>
          <p:cNvSpPr txBox="1">
            <a:spLocks/>
          </p:cNvSpPr>
          <p:nvPr userDrawn="1"/>
        </p:nvSpPr>
        <p:spPr>
          <a:xfrm>
            <a:off x="11128075" y="5811203"/>
            <a:ext cx="882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rgbClr val="002060"/>
                </a:solidFill>
                <a:latin typeface="Karla" pitchFamily="2" charset="0"/>
                <a:ea typeface="Karla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dirty="0" smtClean="0"/>
              <a:t>page </a:t>
            </a:r>
            <a:fld id="{2C8A719E-EB2F-43BD-A4DF-4A79F30164D0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216229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69252" y="1945835"/>
            <a:ext cx="2874119" cy="2354701"/>
          </a:xfrm>
          <a:prstGeom prst="rect">
            <a:avLst/>
          </a:prstGeom>
        </p:spPr>
      </p:pic>
      <p:sp>
        <p:nvSpPr>
          <p:cNvPr id="8" name="Tekstvak 7"/>
          <p:cNvSpPr txBox="1"/>
          <p:nvPr userDrawn="1"/>
        </p:nvSpPr>
        <p:spPr>
          <a:xfrm>
            <a:off x="2138284" y="6467645"/>
            <a:ext cx="8291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>
              <a:defRPr/>
            </a:pPr>
            <a:r>
              <a:rPr lang="en-US" sz="800" b="1" i="0" dirty="0" smtClean="0">
                <a:solidFill>
                  <a:srgbClr val="002060"/>
                </a:solidFill>
                <a:latin typeface="Karla" pitchFamily="2" charset="0"/>
                <a:ea typeface="Karla" pitchFamily="2" charset="0"/>
              </a:rPr>
              <a:t>This presentation reflects only the author's view. The National Agency and Commission are not responsible for any use that may be made of the information it contains. </a:t>
            </a:r>
            <a:endParaRPr lang="en-US" sz="800" b="1" i="0" dirty="0" smtClean="0">
              <a:solidFill>
                <a:srgbClr val="002060"/>
              </a:solidFill>
              <a:latin typeface="Karla" pitchFamily="2" charset="0"/>
              <a:ea typeface="Karla" pitchFamily="2" charset="0"/>
              <a:cs typeface="Verdana" panose="020B0604030504040204" pitchFamily="34" charset="0"/>
            </a:endParaRP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3896" y="6090249"/>
            <a:ext cx="1742691" cy="700562"/>
          </a:xfrm>
          <a:prstGeom prst="rect">
            <a:avLst/>
          </a:prstGeom>
        </p:spPr>
      </p:pic>
      <p:cxnSp>
        <p:nvCxnSpPr>
          <p:cNvPr id="10" name="Rechte verbindingslijn 9"/>
          <p:cNvCxnSpPr>
            <a:stCxn id="9" idx="0"/>
          </p:cNvCxnSpPr>
          <p:nvPr userDrawn="1"/>
        </p:nvCxnSpPr>
        <p:spPr>
          <a:xfrm>
            <a:off x="1045242" y="6090249"/>
            <a:ext cx="10893716" cy="0"/>
          </a:xfrm>
          <a:prstGeom prst="line">
            <a:avLst/>
          </a:prstGeom>
          <a:ln>
            <a:solidFill>
              <a:srgbClr val="2D3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jdelijke aanduiding voor dianummer 5"/>
          <p:cNvSpPr txBox="1">
            <a:spLocks/>
          </p:cNvSpPr>
          <p:nvPr userDrawn="1"/>
        </p:nvSpPr>
        <p:spPr>
          <a:xfrm>
            <a:off x="11128075" y="5811203"/>
            <a:ext cx="882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rgbClr val="002060"/>
                </a:solidFill>
                <a:latin typeface="Karla" pitchFamily="2" charset="0"/>
                <a:ea typeface="Karla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dirty="0" smtClean="0"/>
              <a:t>page </a:t>
            </a:r>
            <a:fld id="{2C8A719E-EB2F-43BD-A4DF-4A79F30164D0}" type="slidenum">
              <a:rPr lang="nl-BE" smtClean="0"/>
              <a:pPr/>
              <a:t>‹#›</a:t>
            </a:fld>
            <a:endParaRPr lang="nl-BE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38125" y="6139677"/>
            <a:ext cx="5658989" cy="362311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F161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272158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1475118" y="365125"/>
            <a:ext cx="98786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475118" y="1834250"/>
            <a:ext cx="9878682" cy="3971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pic>
        <p:nvPicPr>
          <p:cNvPr id="9" name="Afbeelding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1927" y="359924"/>
            <a:ext cx="1125167" cy="921824"/>
          </a:xfrm>
          <a:prstGeom prst="rect">
            <a:avLst/>
          </a:prstGeom>
        </p:spPr>
      </p:pic>
      <p:sp>
        <p:nvSpPr>
          <p:cNvPr id="10" name="Tekstvak 13"/>
          <p:cNvSpPr txBox="1"/>
          <p:nvPr userDrawn="1"/>
        </p:nvSpPr>
        <p:spPr>
          <a:xfrm>
            <a:off x="2138284" y="6467645"/>
            <a:ext cx="8291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>
              <a:defRPr/>
            </a:pPr>
            <a:r>
              <a:rPr lang="en-US" sz="800" b="1" i="0" dirty="0" smtClean="0">
                <a:solidFill>
                  <a:srgbClr val="002060"/>
                </a:solidFill>
                <a:latin typeface="Karla" pitchFamily="2" charset="0"/>
                <a:ea typeface="Karla" pitchFamily="2" charset="0"/>
              </a:rPr>
              <a:t>This presentation reflects only the author's view. The National Agency and Commission are not responsible for any use that may be made of the information it contains. </a:t>
            </a:r>
            <a:endParaRPr lang="en-US" sz="800" b="1" i="0" dirty="0" smtClean="0">
              <a:solidFill>
                <a:srgbClr val="002060"/>
              </a:solidFill>
              <a:latin typeface="Karla" pitchFamily="2" charset="0"/>
              <a:ea typeface="Karla" pitchFamily="2" charset="0"/>
              <a:cs typeface="Verdana" panose="020B0604030504040204" pitchFamily="34" charset="0"/>
            </a:endParaRPr>
          </a:p>
        </p:txBody>
      </p:sp>
      <p:pic>
        <p:nvPicPr>
          <p:cNvPr id="11" name="Afbeelding 1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3896" y="6090249"/>
            <a:ext cx="1742691" cy="700562"/>
          </a:xfrm>
          <a:prstGeom prst="rect">
            <a:avLst/>
          </a:prstGeom>
        </p:spPr>
      </p:pic>
      <p:cxnSp>
        <p:nvCxnSpPr>
          <p:cNvPr id="12" name="Rechte verbindingslijn 15"/>
          <p:cNvCxnSpPr/>
          <p:nvPr userDrawn="1"/>
        </p:nvCxnSpPr>
        <p:spPr>
          <a:xfrm>
            <a:off x="1045242" y="6090249"/>
            <a:ext cx="10893716" cy="0"/>
          </a:xfrm>
          <a:prstGeom prst="line">
            <a:avLst/>
          </a:prstGeom>
          <a:ln>
            <a:solidFill>
              <a:srgbClr val="2D3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jdelijke aanduiding voor dianummer 5"/>
          <p:cNvSpPr txBox="1">
            <a:spLocks/>
          </p:cNvSpPr>
          <p:nvPr userDrawn="1"/>
        </p:nvSpPr>
        <p:spPr>
          <a:xfrm>
            <a:off x="11128075" y="5811203"/>
            <a:ext cx="882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rgbClr val="002060"/>
                </a:solidFill>
                <a:latin typeface="Karla" pitchFamily="2" charset="0"/>
                <a:ea typeface="Karla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dirty="0" smtClean="0"/>
              <a:t>page </a:t>
            </a:r>
            <a:fld id="{2C8A719E-EB2F-43BD-A4DF-4A79F30164D0}" type="slidenum">
              <a:rPr lang="nl-BE" smtClean="0"/>
              <a:pPr/>
              <a:t>‹#›</a:t>
            </a:fld>
            <a:endParaRPr lang="nl-BE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38125" y="6139677"/>
            <a:ext cx="5658989" cy="362311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F161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204645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7" r:id="rId3"/>
    <p:sldLayoutId id="2147483673" r:id="rId4"/>
    <p:sldLayoutId id="2147483672" r:id="rId5"/>
    <p:sldLayoutId id="2147483676" r:id="rId6"/>
    <p:sldLayoutId id="2147483674" r:id="rId7"/>
    <p:sldLayoutId id="214748367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D3589"/>
          </a:solidFill>
          <a:latin typeface="Karla" charset="0"/>
          <a:ea typeface="Karla" charset="0"/>
          <a:cs typeface="Karl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3657" userDrawn="1">
          <p15:clr>
            <a:srgbClr val="F26B43"/>
          </p15:clr>
        </p15:guide>
        <p15:guide id="2" orient="horz" pos="116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4196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1011" y="4969101"/>
            <a:ext cx="7317627" cy="836163"/>
          </a:xfrm>
        </p:spPr>
        <p:txBody>
          <a:bodyPr/>
          <a:lstStyle/>
          <a:p>
            <a:r>
              <a:rPr lang="pt-PT" dirty="0" smtClean="0"/>
              <a:t>Giorgos Papadourakis</a:t>
            </a:r>
            <a:r>
              <a:rPr lang="pt-PT" dirty="0" smtClean="0"/>
              <a:t> </a:t>
            </a:r>
            <a:r>
              <a:rPr lang="pt-PT" dirty="0" smtClean="0"/>
              <a:t>– </a:t>
            </a:r>
            <a:r>
              <a:rPr lang="pt-PT" dirty="0" smtClean="0"/>
              <a:t>TEI of Crete</a:t>
            </a:r>
            <a:r>
              <a:rPr lang="pt-PT" dirty="0" smtClean="0"/>
              <a:t>, Greece</a:t>
            </a:r>
          </a:p>
          <a:p>
            <a:endParaRPr lang="pt-PT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41011" y="3837951"/>
            <a:ext cx="7317627" cy="1082717"/>
          </a:xfrm>
        </p:spPr>
        <p:txBody>
          <a:bodyPr/>
          <a:lstStyle/>
          <a:p>
            <a:r>
              <a:rPr lang="pt-PT" i="1" dirty="0" smtClean="0"/>
              <a:t>Presentation</a:t>
            </a:r>
            <a:br>
              <a:rPr lang="pt-PT" i="1" dirty="0" smtClean="0"/>
            </a:br>
            <a:endParaRPr lang="pt-PT" i="1" dirty="0"/>
          </a:p>
        </p:txBody>
      </p:sp>
    </p:spTree>
    <p:extLst>
      <p:ext uri="{BB962C8B-B14F-4D97-AF65-F5344CB8AC3E}">
        <p14:creationId xmlns:p14="http://schemas.microsoft.com/office/powerpoint/2010/main" xmlns="" val="281904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Target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t-PT" dirty="0" smtClean="0"/>
              <a:t>Final year undergraduate students</a:t>
            </a:r>
          </a:p>
          <a:p>
            <a:r>
              <a:rPr lang="pt-PT" dirty="0" smtClean="0"/>
              <a:t>Capstone project course unit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55260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Certification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t-PT" dirty="0" smtClean="0"/>
              <a:t>ECTS credits from local Project/Internship course unit</a:t>
            </a:r>
          </a:p>
          <a:p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xmlns="" val="197752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2420888"/>
            <a:ext cx="7462837" cy="1419494"/>
          </a:xfrm>
        </p:spPr>
        <p:txBody>
          <a:bodyPr/>
          <a:lstStyle/>
          <a:p>
            <a:r>
              <a:rPr lang="pt-PT" dirty="0" smtClean="0"/>
              <a:t>Workplan</a:t>
            </a:r>
            <a:endParaRPr lang="pt-PT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38125" y="6139677"/>
            <a:ext cx="5658989" cy="362311"/>
          </a:xfrm>
        </p:spPr>
        <p:txBody>
          <a:bodyPr/>
          <a:lstStyle/>
          <a:p>
            <a:r>
              <a:rPr lang="nl-BE" dirty="0" smtClean="0"/>
              <a:t>Nuno Escudeiro IPP 23.06.2016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355514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BlenEd course unit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475118" y="1268761"/>
            <a:ext cx="10309514" cy="4536728"/>
          </a:xfrm>
        </p:spPr>
        <p:txBody>
          <a:bodyPr>
            <a:normAutofit fontScale="850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pt-PT" altLang="pt-PT" b="1" dirty="0" smtClean="0">
                <a:latin typeface="Calibri" pitchFamily="34" charset="0"/>
              </a:rPr>
              <a:t>2015/16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dirty="0" smtClean="0">
                <a:latin typeface="Calibri" pitchFamily="34" charset="0"/>
              </a:rPr>
              <a:t>Kick-off meeting: Paderborn, Germany, 22 to 26 February 2016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dirty="0" smtClean="0">
                <a:latin typeface="Calibri" pitchFamily="34" charset="0"/>
              </a:rPr>
              <a:t>Final meeting: Glasgow, UK, 20 to 24 June 2016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dirty="0">
                <a:latin typeface="Calibri" pitchFamily="34" charset="0"/>
              </a:rPr>
              <a:t>Project: </a:t>
            </a:r>
            <a:r>
              <a:rPr lang="de-DE" dirty="0" smtClean="0">
                <a:latin typeface="Calibri" pitchFamily="34" charset="0"/>
              </a:rPr>
              <a:t>Project management toolbox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de-DE" altLang="pt-PT" dirty="0" smtClean="0">
                <a:latin typeface="Calibri" pitchFamily="34" charset="0"/>
              </a:rPr>
              <a:t>Company: </a:t>
            </a:r>
            <a:r>
              <a:rPr lang="de-DE" dirty="0">
                <a:latin typeface="Calibri" pitchFamily="34" charset="0"/>
              </a:rPr>
              <a:t>UWS Business Solutions </a:t>
            </a:r>
            <a:r>
              <a:rPr lang="de-DE" dirty="0" smtClean="0">
                <a:latin typeface="Calibri" pitchFamily="34" charset="0"/>
              </a:rPr>
              <a:t>GmbH, Germany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de-DE" altLang="pt-PT" dirty="0" smtClean="0">
                <a:latin typeface="Calibri" pitchFamily="34" charset="0"/>
              </a:rPr>
              <a:t>Students: 15</a:t>
            </a:r>
            <a:endParaRPr lang="pt-PT" altLang="pt-PT" dirty="0">
              <a:latin typeface="Calibri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pt-PT" altLang="pt-PT" b="1" dirty="0" smtClean="0">
                <a:solidFill>
                  <a:srgbClr val="002060"/>
                </a:solidFill>
                <a:latin typeface="Calibri" pitchFamily="34" charset="0"/>
              </a:rPr>
              <a:t>2016/17</a:t>
            </a:r>
            <a:endParaRPr lang="pt-PT" altLang="pt-PT" b="1" dirty="0">
              <a:solidFill>
                <a:srgbClr val="002060"/>
              </a:solidFill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b="1" dirty="0">
                <a:solidFill>
                  <a:srgbClr val="002060"/>
                </a:solidFill>
                <a:latin typeface="Calibri" pitchFamily="34" charset="0"/>
              </a:rPr>
              <a:t>Kick-off meeting: </a:t>
            </a:r>
            <a:r>
              <a:rPr lang="en-US" altLang="pt-PT" b="1" dirty="0" err="1" smtClean="0">
                <a:solidFill>
                  <a:srgbClr val="002060"/>
                </a:solidFill>
                <a:latin typeface="Calibri" pitchFamily="34" charset="0"/>
              </a:rPr>
              <a:t>Rovereto</a:t>
            </a:r>
            <a:r>
              <a:rPr lang="en-US" altLang="pt-PT" b="1" dirty="0" smtClean="0">
                <a:solidFill>
                  <a:srgbClr val="002060"/>
                </a:solidFill>
                <a:latin typeface="Calibri" pitchFamily="34" charset="0"/>
              </a:rPr>
              <a:t>, Trento</a:t>
            </a:r>
            <a:r>
              <a:rPr lang="pt-PT" altLang="pt-PT" b="1" dirty="0" smtClean="0">
                <a:solidFill>
                  <a:srgbClr val="002060"/>
                </a:solidFill>
                <a:latin typeface="Calibri" pitchFamily="34" charset="0"/>
              </a:rPr>
              <a:t>, Italy, </a:t>
            </a:r>
            <a:r>
              <a:rPr lang="en-US" altLang="pt-PT" b="1" dirty="0" smtClean="0">
                <a:solidFill>
                  <a:srgbClr val="002060"/>
                </a:solidFill>
                <a:latin typeface="Calibri" pitchFamily="34" charset="0"/>
              </a:rPr>
              <a:t>27 February to 3 </a:t>
            </a:r>
            <a:r>
              <a:rPr lang="en-US" altLang="pt-PT" b="1" dirty="0" smtClean="0">
                <a:solidFill>
                  <a:srgbClr val="002060"/>
                </a:solidFill>
                <a:latin typeface="Calibri" pitchFamily="34" charset="0"/>
              </a:rPr>
              <a:t>March </a:t>
            </a:r>
            <a:r>
              <a:rPr lang="en-US" altLang="pt-PT" b="1" dirty="0" smtClean="0">
                <a:solidFill>
                  <a:srgbClr val="002060"/>
                </a:solidFill>
                <a:latin typeface="Calibri" pitchFamily="34" charset="0"/>
              </a:rPr>
              <a:t>2017</a:t>
            </a:r>
            <a:endParaRPr lang="pt-PT" altLang="pt-PT" b="1" dirty="0">
              <a:solidFill>
                <a:srgbClr val="002060"/>
              </a:solidFill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b="1" dirty="0">
                <a:solidFill>
                  <a:srgbClr val="002060"/>
                </a:solidFill>
                <a:latin typeface="Calibri" pitchFamily="34" charset="0"/>
              </a:rPr>
              <a:t>Final meeting: </a:t>
            </a:r>
            <a:r>
              <a:rPr lang="pt-PT" altLang="pt-PT" b="1" dirty="0" smtClean="0">
                <a:solidFill>
                  <a:srgbClr val="002060"/>
                </a:solidFill>
                <a:latin typeface="Calibri" pitchFamily="34" charset="0"/>
              </a:rPr>
              <a:t>Graz, Austria, 19 to 23 </a:t>
            </a:r>
            <a:r>
              <a:rPr lang="pt-PT" altLang="pt-PT" b="1" dirty="0">
                <a:solidFill>
                  <a:srgbClr val="002060"/>
                </a:solidFill>
                <a:latin typeface="Calibri" pitchFamily="34" charset="0"/>
              </a:rPr>
              <a:t>June </a:t>
            </a:r>
            <a:r>
              <a:rPr lang="pt-PT" altLang="pt-PT" b="1" dirty="0" smtClean="0">
                <a:solidFill>
                  <a:srgbClr val="002060"/>
                </a:solidFill>
                <a:latin typeface="Calibri" pitchFamily="34" charset="0"/>
              </a:rPr>
              <a:t>2017 (TBC)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b="1" dirty="0">
                <a:solidFill>
                  <a:srgbClr val="002060"/>
                </a:solidFill>
                <a:latin typeface="Calibri" pitchFamily="34" charset="0"/>
              </a:rPr>
              <a:t>Project: </a:t>
            </a:r>
            <a:r>
              <a:rPr lang="de-DE" b="1" dirty="0" smtClean="0">
                <a:solidFill>
                  <a:srgbClr val="002060"/>
                </a:solidFill>
                <a:latin typeface="Calibri" pitchFamily="34" charset="0"/>
              </a:rPr>
              <a:t>Management of indoor assets in hospitals using beacons and mobile app</a:t>
            </a:r>
            <a:endParaRPr lang="de-DE" b="1" dirty="0">
              <a:solidFill>
                <a:srgbClr val="002060"/>
              </a:solidFill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de-DE" altLang="pt-PT" b="1" dirty="0">
                <a:solidFill>
                  <a:srgbClr val="002060"/>
                </a:solidFill>
                <a:latin typeface="Calibri" pitchFamily="34" charset="0"/>
              </a:rPr>
              <a:t>Company: </a:t>
            </a:r>
            <a:r>
              <a:rPr lang="de-DE" b="1" dirty="0" smtClean="0">
                <a:solidFill>
                  <a:srgbClr val="002060"/>
                </a:solidFill>
                <a:latin typeface="Calibri" pitchFamily="34" charset="0"/>
              </a:rPr>
              <a:t>Trilogis, Italy</a:t>
            </a:r>
            <a:endParaRPr lang="de-DE" b="1" dirty="0">
              <a:solidFill>
                <a:srgbClr val="002060"/>
              </a:solidFill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de-DE" altLang="pt-PT" b="1" dirty="0">
                <a:solidFill>
                  <a:srgbClr val="002060"/>
                </a:solidFill>
                <a:latin typeface="Calibri" pitchFamily="34" charset="0"/>
              </a:rPr>
              <a:t>Students: </a:t>
            </a:r>
            <a:r>
              <a:rPr lang="de-DE" altLang="pt-PT" b="1" dirty="0" smtClean="0">
                <a:solidFill>
                  <a:srgbClr val="002060"/>
                </a:solidFill>
                <a:latin typeface="Calibri" pitchFamily="34" charset="0"/>
              </a:rPr>
              <a:t>16</a:t>
            </a:r>
            <a:r>
              <a:rPr lang="pt-PT" altLang="pt-PT" b="1" dirty="0" smtClean="0">
                <a:solidFill>
                  <a:srgbClr val="002060"/>
                </a:solidFill>
                <a:latin typeface="Calibri" pitchFamily="34" charset="0"/>
              </a:rPr>
              <a:t>+3x2</a:t>
            </a:r>
            <a:endParaRPr lang="pt-PT" altLang="pt-PT" b="1" dirty="0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pt-PT" altLang="pt-PT" b="1" dirty="0" smtClean="0">
                <a:latin typeface="Calibri" pitchFamily="34" charset="0"/>
              </a:rPr>
              <a:t>2017/18</a:t>
            </a:r>
            <a:endParaRPr lang="pt-PT" altLang="pt-PT" b="1" dirty="0"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dirty="0">
                <a:latin typeface="Calibri" pitchFamily="34" charset="0"/>
              </a:rPr>
              <a:t>Kick-off meeting: </a:t>
            </a:r>
            <a:r>
              <a:rPr lang="pt-PT" altLang="pt-PT" dirty="0" smtClean="0">
                <a:latin typeface="Calibri" pitchFamily="34" charset="0"/>
              </a:rPr>
              <a:t>Gent, Belgium, 19 to 23 </a:t>
            </a:r>
            <a:r>
              <a:rPr lang="pt-PT" altLang="pt-PT" dirty="0">
                <a:latin typeface="Calibri" pitchFamily="34" charset="0"/>
              </a:rPr>
              <a:t>February </a:t>
            </a:r>
            <a:r>
              <a:rPr lang="pt-PT" altLang="pt-PT" dirty="0" smtClean="0">
                <a:latin typeface="Calibri" pitchFamily="34" charset="0"/>
              </a:rPr>
              <a:t>2018 (TBC)</a:t>
            </a:r>
            <a:endParaRPr lang="pt-PT" altLang="pt-PT" dirty="0"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dirty="0">
                <a:latin typeface="Calibri" pitchFamily="34" charset="0"/>
              </a:rPr>
              <a:t>Final meeting: </a:t>
            </a:r>
            <a:r>
              <a:rPr lang="pt-PT" altLang="pt-PT" dirty="0" smtClean="0">
                <a:latin typeface="Calibri" pitchFamily="34" charset="0"/>
              </a:rPr>
              <a:t>Heraklion, Greece, 18 to 22 </a:t>
            </a:r>
            <a:r>
              <a:rPr lang="pt-PT" altLang="pt-PT" dirty="0">
                <a:latin typeface="Calibri" pitchFamily="34" charset="0"/>
              </a:rPr>
              <a:t>June </a:t>
            </a:r>
            <a:r>
              <a:rPr lang="pt-PT" altLang="pt-PT" dirty="0" smtClean="0">
                <a:latin typeface="Calibri" pitchFamily="34" charset="0"/>
              </a:rPr>
              <a:t>2018 (TBC)</a:t>
            </a:r>
          </a:p>
          <a:p>
            <a:pPr lvl="2">
              <a:buFont typeface="Calibri" panose="020F0502020204030204" pitchFamily="34" charset="0"/>
              <a:buChar char="−"/>
            </a:pPr>
            <a:r>
              <a:rPr lang="pt-PT" altLang="pt-PT" dirty="0" smtClean="0">
                <a:latin typeface="Calibri" pitchFamily="34" charset="0"/>
              </a:rPr>
              <a:t>Project &amp; company: TBD</a:t>
            </a:r>
            <a:endParaRPr lang="pt-PT" altLang="pt-PT" dirty="0">
              <a:latin typeface="Calibri" pitchFamily="34" charset="0"/>
            </a:endParaRPr>
          </a:p>
          <a:p>
            <a:pPr lvl="2">
              <a:buFont typeface="Calibri" panose="020F0502020204030204" pitchFamily="34" charset="0"/>
              <a:buChar char="−"/>
            </a:pPr>
            <a:r>
              <a:rPr lang="de-DE" altLang="pt-PT" dirty="0">
                <a:latin typeface="Calibri" pitchFamily="34" charset="0"/>
              </a:rPr>
              <a:t>Students: 16</a:t>
            </a:r>
            <a:r>
              <a:rPr lang="pt-PT" altLang="pt-PT" dirty="0" smtClean="0">
                <a:latin typeface="Calibri" pitchFamily="34" charset="0"/>
              </a:rPr>
              <a:t>+3x2+5x2</a:t>
            </a:r>
            <a:endParaRPr lang="pt-PT" altLang="pt-PT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508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Intellectual Outputs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O1 - </a:t>
            </a:r>
            <a:r>
              <a:rPr lang="en-US" dirty="0"/>
              <a:t>Blended mobility kit for </a:t>
            </a:r>
            <a:r>
              <a:rPr lang="en-US" dirty="0" smtClean="0"/>
              <a:t>students (and teachers)</a:t>
            </a:r>
          </a:p>
          <a:p>
            <a:r>
              <a:rPr lang="en-US" dirty="0"/>
              <a:t>O2 - Employability, project work and blended mobility </a:t>
            </a:r>
            <a:r>
              <a:rPr lang="en-US" dirty="0" smtClean="0"/>
              <a:t>report</a:t>
            </a:r>
          </a:p>
          <a:p>
            <a:r>
              <a:rPr lang="en-US" dirty="0"/>
              <a:t>O3 - </a:t>
            </a:r>
            <a:r>
              <a:rPr lang="en-US" dirty="0" err="1" smtClean="0"/>
              <a:t>BlendEd</a:t>
            </a:r>
            <a:r>
              <a:rPr lang="en-US" dirty="0" smtClean="0"/>
              <a:t> </a:t>
            </a:r>
            <a:r>
              <a:rPr lang="en-US" dirty="0"/>
              <a:t>guide (</a:t>
            </a:r>
            <a:r>
              <a:rPr lang="en-US" dirty="0" smtClean="0"/>
              <a:t>course </a:t>
            </a:r>
            <a:r>
              <a:rPr lang="en-US" dirty="0"/>
              <a:t>specification, setup and implementation</a:t>
            </a:r>
            <a:r>
              <a:rPr lang="en-US" dirty="0" smtClean="0"/>
              <a:t>)</a:t>
            </a:r>
          </a:p>
          <a:p>
            <a:r>
              <a:rPr lang="en-US" dirty="0"/>
              <a:t>O4, O5, O6 - </a:t>
            </a:r>
            <a:r>
              <a:rPr lang="en-US" dirty="0" err="1" smtClean="0"/>
              <a:t>BlenEd</a:t>
            </a:r>
            <a:r>
              <a:rPr lang="en-US" dirty="0" smtClean="0"/>
              <a:t> </a:t>
            </a:r>
            <a:r>
              <a:rPr lang="en-US" dirty="0"/>
              <a:t>pilot </a:t>
            </a:r>
            <a:r>
              <a:rPr lang="en-US" dirty="0" smtClean="0"/>
              <a:t>editions</a:t>
            </a:r>
          </a:p>
          <a:p>
            <a:r>
              <a:rPr lang="en-US" dirty="0" smtClean="0"/>
              <a:t>O7 </a:t>
            </a:r>
            <a:r>
              <a:rPr lang="en-US" dirty="0"/>
              <a:t>- European foundation for blended </a:t>
            </a:r>
            <a:r>
              <a:rPr lang="en-US" dirty="0" smtClean="0"/>
              <a:t>mobility</a:t>
            </a:r>
          </a:p>
          <a:p>
            <a:r>
              <a:rPr lang="en-US" dirty="0"/>
              <a:t>O8 - Annual forum on employability (drivers for employability, skills and competences, ...) and blended mobility (tools, methodologies, benefits, best practices, ...)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73942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Multiplier Events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b="1" dirty="0" smtClean="0"/>
              <a:t>Focus groups for O2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Portugal, </a:t>
            </a:r>
            <a:r>
              <a:rPr lang="pt-PT" b="1" dirty="0" smtClean="0"/>
              <a:t>30/09/2016 </a:t>
            </a:r>
            <a:r>
              <a:rPr lang="pt-PT" dirty="0" smtClean="0"/>
              <a:t>(E1)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Germany (E2)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United Kingdom (E3)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Cyprus (E4)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Italy (E5)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Belgium, </a:t>
            </a:r>
            <a:r>
              <a:rPr lang="pt-PT" b="1" dirty="0" smtClean="0"/>
              <a:t>28/06/2016 </a:t>
            </a:r>
            <a:r>
              <a:rPr lang="pt-PT" dirty="0" smtClean="0"/>
              <a:t>(E6)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Austria, </a:t>
            </a:r>
            <a:r>
              <a:rPr lang="pt-PT" b="1" dirty="0" smtClean="0"/>
              <a:t>02/03/2016 </a:t>
            </a:r>
            <a:r>
              <a:rPr lang="pt-PT" dirty="0" smtClean="0"/>
              <a:t>(E7)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Greece (E8)</a:t>
            </a:r>
          </a:p>
          <a:p>
            <a:r>
              <a:rPr lang="pt-PT" b="1" dirty="0" smtClean="0"/>
              <a:t>Annual Forum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2016 – EAPRIL Conference, 22 to 25 November, Porto (E9)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2017 – ERACON Congress, May, Maribor, Slovenia TBC (E10)</a:t>
            </a:r>
          </a:p>
          <a:p>
            <a:pPr lvl="1">
              <a:buFont typeface="Karla" pitchFamily="2" charset="0"/>
              <a:buChar char="-"/>
            </a:pPr>
            <a:r>
              <a:rPr lang="pt-PT" dirty="0" smtClean="0"/>
              <a:t>2018 – ERACON Congress, May, TBD (E11)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73942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Outline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PT" dirty="0" smtClean="0"/>
              <a:t>Blended-AIM project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BlendEd course unit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Work plan</a:t>
            </a:r>
          </a:p>
        </p:txBody>
      </p:sp>
    </p:spTree>
    <p:extLst>
      <p:ext uri="{BB962C8B-B14F-4D97-AF65-F5344CB8AC3E}">
        <p14:creationId xmlns:p14="http://schemas.microsoft.com/office/powerpoint/2010/main" xmlns="" val="271887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Project</a:t>
            </a:r>
            <a:endParaRPr lang="pt-PT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38125" y="6139677"/>
            <a:ext cx="5658989" cy="362311"/>
          </a:xfrm>
        </p:spPr>
        <p:txBody>
          <a:bodyPr/>
          <a:lstStyle/>
          <a:p>
            <a:r>
              <a:rPr lang="nl-BE" dirty="0" smtClean="0"/>
              <a:t>Nuno Escudeiro IPP 23.06.2016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367117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Motivations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altLang="pt-PT" dirty="0">
                <a:latin typeface="Calibri" pitchFamily="34" charset="0"/>
              </a:rPr>
              <a:t>Project/Internship activities foster students’ employability</a:t>
            </a:r>
          </a:p>
          <a:p>
            <a:pPr lvl="1">
              <a:buFont typeface="Arial" pitchFamily="34" charset="0"/>
              <a:buChar char="•"/>
            </a:pPr>
            <a:r>
              <a:rPr lang="pt-PT" altLang="pt-PT" dirty="0">
                <a:latin typeface="Calibri" pitchFamily="34" charset="0"/>
              </a:rPr>
              <a:t>International exposure during studies </a:t>
            </a:r>
            <a:r>
              <a:rPr lang="pt-PT" altLang="pt-PT" dirty="0" smtClean="0">
                <a:latin typeface="Calibri" pitchFamily="34" charset="0"/>
              </a:rPr>
              <a:t>impacts </a:t>
            </a:r>
            <a:r>
              <a:rPr lang="pt-PT" altLang="pt-PT" dirty="0">
                <a:latin typeface="Calibri" pitchFamily="34" charset="0"/>
              </a:rPr>
              <a:t>students </a:t>
            </a:r>
            <a:r>
              <a:rPr lang="pt-PT" altLang="pt-PT" dirty="0" smtClean="0">
                <a:latin typeface="Calibri" pitchFamily="34" charset="0"/>
              </a:rPr>
              <a:t>development as professionals, individuals and citizens</a:t>
            </a:r>
            <a:endParaRPr lang="pt-PT" altLang="pt-PT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endParaRPr lang="pt-PT" altLang="pt-PT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PT" altLang="pt-PT" b="1" dirty="0">
                <a:solidFill>
                  <a:srgbClr val="FF0000"/>
                </a:solidFill>
                <a:latin typeface="Calibri" pitchFamily="34" charset="0"/>
              </a:rPr>
              <a:t>Barriers to mobility</a:t>
            </a:r>
          </a:p>
          <a:p>
            <a:pPr lvl="2">
              <a:buFont typeface="Arial" pitchFamily="34" charset="0"/>
              <a:buChar char="•"/>
            </a:pPr>
            <a:r>
              <a:rPr lang="pt-PT" altLang="pt-PT" dirty="0">
                <a:solidFill>
                  <a:srgbClr val="FF0000"/>
                </a:solidFill>
                <a:latin typeface="Calibri" pitchFamily="34" charset="0"/>
              </a:rPr>
              <a:t>Cost of international mobility</a:t>
            </a:r>
          </a:p>
          <a:p>
            <a:pPr lvl="2">
              <a:buFont typeface="Arial" pitchFamily="34" charset="0"/>
              <a:buChar char="•"/>
            </a:pPr>
            <a:r>
              <a:rPr lang="pt-PT" altLang="pt-PT" dirty="0">
                <a:solidFill>
                  <a:srgbClr val="FF0000"/>
                </a:solidFill>
                <a:latin typeface="Calibri" pitchFamily="34" charset="0"/>
              </a:rPr>
              <a:t>Risk of missing local job opportunities</a:t>
            </a:r>
          </a:p>
          <a:p>
            <a:pPr lvl="2">
              <a:buFont typeface="Arial" pitchFamily="34" charset="0"/>
              <a:buChar char="•"/>
            </a:pPr>
            <a:r>
              <a:rPr lang="pt-PT" altLang="pt-PT" dirty="0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en-US" altLang="pt-PT" dirty="0" err="1" smtClean="0">
                <a:solidFill>
                  <a:srgbClr val="FF0000"/>
                </a:solidFill>
                <a:latin typeface="Calibri" pitchFamily="34" charset="0"/>
              </a:rPr>
              <a:t>nxiety</a:t>
            </a:r>
            <a:r>
              <a:rPr lang="en-US" altLang="pt-PT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pt-PT" dirty="0">
                <a:solidFill>
                  <a:srgbClr val="FF0000"/>
                </a:solidFill>
                <a:latin typeface="Calibri" pitchFamily="34" charset="0"/>
              </a:rPr>
              <a:t>while anticipating long periods abroad</a:t>
            </a:r>
          </a:p>
          <a:p>
            <a:pPr lvl="2">
              <a:buFont typeface="Arial" pitchFamily="34" charset="0"/>
              <a:buChar char="•"/>
            </a:pPr>
            <a:r>
              <a:rPr lang="en-US" altLang="pt-PT" dirty="0" smtClean="0">
                <a:solidFill>
                  <a:srgbClr val="FF0000"/>
                </a:solidFill>
                <a:latin typeface="Calibri" pitchFamily="34" charset="0"/>
              </a:rPr>
              <a:t>Disabilities </a:t>
            </a:r>
            <a:r>
              <a:rPr lang="en-US" altLang="pt-PT" dirty="0">
                <a:solidFill>
                  <a:srgbClr val="FF0000"/>
                </a:solidFill>
                <a:latin typeface="Calibri" pitchFamily="34" charset="0"/>
              </a:rPr>
              <a:t>and chronic diseases permanently requiring specific </a:t>
            </a:r>
            <a:r>
              <a:rPr lang="en-US" altLang="pt-PT" dirty="0" smtClean="0">
                <a:solidFill>
                  <a:srgbClr val="FF0000"/>
                </a:solidFill>
                <a:latin typeface="Calibri" pitchFamily="34" charset="0"/>
              </a:rPr>
              <a:t>treatment</a:t>
            </a:r>
            <a:endParaRPr lang="en-US" altLang="pt-PT" dirty="0">
              <a:solidFill>
                <a:srgbClr val="FF0000"/>
              </a:solidFill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endParaRPr lang="en-US" altLang="pt-PT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pt-PT" b="1" dirty="0" smtClean="0">
                <a:solidFill>
                  <a:srgbClr val="006600"/>
                </a:solidFill>
                <a:latin typeface="Calibri" pitchFamily="34" charset="0"/>
              </a:rPr>
              <a:t>Blended education/mobility overcomes all of these.</a:t>
            </a:r>
            <a:endParaRPr lang="pt-PT" altLang="pt-PT" b="1" dirty="0">
              <a:solidFill>
                <a:srgbClr val="0066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726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Blended-AIM project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t-PT" dirty="0" smtClean="0"/>
              <a:t>Blended-AIM – Academic International Mobility</a:t>
            </a:r>
          </a:p>
          <a:p>
            <a:r>
              <a:rPr lang="pt-PT" dirty="0" smtClean="0"/>
              <a:t>Erasmus+ strategic partnership</a:t>
            </a:r>
          </a:p>
          <a:p>
            <a:r>
              <a:rPr lang="pt-PT" dirty="0" smtClean="0"/>
              <a:t>3 years, October 2015 to September 2018</a:t>
            </a:r>
          </a:p>
          <a:p>
            <a:r>
              <a:rPr lang="pt-PT" dirty="0" smtClean="0"/>
              <a:t>10 partners</a:t>
            </a:r>
          </a:p>
          <a:p>
            <a:pPr lvl="1"/>
            <a:r>
              <a:rPr lang="pt-PT" sz="2000" dirty="0" smtClean="0"/>
              <a:t>several study areas: Computer Engineering, Arts, Business, Marketing</a:t>
            </a:r>
          </a:p>
          <a:p>
            <a:pPr lvl="1"/>
            <a:r>
              <a:rPr lang="pt-PT" sz="2000" dirty="0" smtClean="0"/>
              <a:t>several stakeholders: HEI, Associations, Companies.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xmlns="" val="24220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Partnership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P01 – IPP, </a:t>
            </a:r>
            <a:r>
              <a:rPr lang="pt-PT" altLang="pt-PT" sz="2900" b="1" dirty="0">
                <a:latin typeface="Calibri" pitchFamily="34" charset="0"/>
              </a:rPr>
              <a:t>Instituto Politécnico do Porto</a:t>
            </a:r>
            <a:r>
              <a:rPr lang="pt-PT" altLang="pt-PT" sz="2900" dirty="0">
                <a:latin typeface="Calibri" pitchFamily="34" charset="0"/>
              </a:rPr>
              <a:t>, Portugal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P02 – USiegen, </a:t>
            </a:r>
            <a:r>
              <a:rPr lang="pt-PT" altLang="pt-PT" sz="2900" b="1" dirty="0">
                <a:latin typeface="Calibri" pitchFamily="34" charset="0"/>
              </a:rPr>
              <a:t>Universität Siegen</a:t>
            </a:r>
            <a:r>
              <a:rPr lang="pt-PT" altLang="pt-PT" sz="2900" dirty="0">
                <a:latin typeface="Calibri" pitchFamily="34" charset="0"/>
              </a:rPr>
              <a:t>, Germany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P03 – GCU, </a:t>
            </a:r>
            <a:r>
              <a:rPr lang="pt-PT" altLang="pt-PT" sz="2900" b="1" dirty="0">
                <a:latin typeface="Calibri" pitchFamily="34" charset="0"/>
              </a:rPr>
              <a:t>Glasgow Caledonian University</a:t>
            </a:r>
            <a:r>
              <a:rPr lang="pt-PT" altLang="pt-PT" sz="2900" dirty="0">
                <a:latin typeface="Calibri" pitchFamily="34" charset="0"/>
              </a:rPr>
              <a:t>, United Kingdom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P04 – EAEC, </a:t>
            </a:r>
            <a:r>
              <a:rPr lang="pt-PT" altLang="pt-PT" sz="2900" b="1" dirty="0">
                <a:latin typeface="Calibri" pitchFamily="34" charset="0"/>
              </a:rPr>
              <a:t>European Association of Erasmus Coordinators</a:t>
            </a:r>
            <a:r>
              <a:rPr lang="pt-PT" altLang="pt-PT" sz="2900" dirty="0">
                <a:latin typeface="Calibri" pitchFamily="34" charset="0"/>
              </a:rPr>
              <a:t>, Cyprus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P05 – GISIG, </a:t>
            </a:r>
            <a:r>
              <a:rPr lang="pt-PT" altLang="pt-PT" sz="2900" b="1" dirty="0">
                <a:latin typeface="Calibri" pitchFamily="34" charset="0"/>
              </a:rPr>
              <a:t>Geographical Information System International Group</a:t>
            </a:r>
            <a:r>
              <a:rPr lang="pt-PT" altLang="pt-PT" sz="2900" dirty="0">
                <a:latin typeface="Calibri" pitchFamily="34" charset="0"/>
              </a:rPr>
              <a:t>, Italy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P06 – UPB, </a:t>
            </a:r>
            <a:r>
              <a:rPr lang="pt-PT" altLang="pt-PT" sz="2900" b="1" dirty="0">
                <a:latin typeface="Calibri" pitchFamily="34" charset="0"/>
              </a:rPr>
              <a:t>Universität Paderborn</a:t>
            </a:r>
            <a:r>
              <a:rPr lang="pt-PT" altLang="pt-PT" sz="2900" dirty="0">
                <a:latin typeface="Calibri" pitchFamily="34" charset="0"/>
              </a:rPr>
              <a:t>, Germany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P07 – Odisee, </a:t>
            </a:r>
            <a:r>
              <a:rPr lang="pt-PT" altLang="pt-PT" sz="2900" b="1" dirty="0">
                <a:latin typeface="Calibri" pitchFamily="34" charset="0"/>
              </a:rPr>
              <a:t>Odisee Technologiecampus - Ghent</a:t>
            </a:r>
            <a:r>
              <a:rPr lang="pt-PT" altLang="pt-PT" sz="2900" dirty="0">
                <a:latin typeface="Calibri" pitchFamily="34" charset="0"/>
              </a:rPr>
              <a:t>, Belgium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P08 – FHJ, </a:t>
            </a:r>
            <a:r>
              <a:rPr lang="pt-PT" altLang="pt-PT" sz="2900" b="1" dirty="0">
                <a:latin typeface="Calibri" pitchFamily="34" charset="0"/>
              </a:rPr>
              <a:t>Fachhochschule Joanneum</a:t>
            </a:r>
            <a:r>
              <a:rPr lang="pt-PT" altLang="pt-PT" sz="2900" dirty="0">
                <a:latin typeface="Calibri" pitchFamily="34" charset="0"/>
              </a:rPr>
              <a:t>, Austria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P09 – LUCA, </a:t>
            </a:r>
            <a:r>
              <a:rPr lang="pt-PT" altLang="pt-PT" sz="2900" b="1" dirty="0">
                <a:latin typeface="Calibri" pitchFamily="34" charset="0"/>
              </a:rPr>
              <a:t>LUCA School of Arts</a:t>
            </a:r>
            <a:r>
              <a:rPr lang="pt-PT" altLang="pt-PT" sz="2900" dirty="0">
                <a:latin typeface="Calibri" pitchFamily="34" charset="0"/>
              </a:rPr>
              <a:t>, Belgium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900" dirty="0">
                <a:latin typeface="Calibri" pitchFamily="34" charset="0"/>
              </a:rPr>
              <a:t>P10 – TEICrete, </a:t>
            </a:r>
            <a:r>
              <a:rPr lang="pt-PT" altLang="pt-PT" sz="2900" b="1" dirty="0">
                <a:latin typeface="Calibri" pitchFamily="34" charset="0"/>
              </a:rPr>
              <a:t>Technological Education Institute of Crete</a:t>
            </a:r>
            <a:r>
              <a:rPr lang="pt-PT" altLang="pt-PT" sz="2900" dirty="0">
                <a:latin typeface="Calibri" pitchFamily="34" charset="0"/>
              </a:rPr>
              <a:t>, Greece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746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Partnership</a:t>
            </a:r>
            <a:endParaRPr lang="pt-PT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852965" y="692696"/>
            <a:ext cx="5792434" cy="5472609"/>
            <a:chOff x="3103533" y="1032979"/>
            <a:chExt cx="6516716" cy="5686463"/>
          </a:xfrm>
        </p:grpSpPr>
        <p:pic>
          <p:nvPicPr>
            <p:cNvPr id="5" name="Picture 9" descr="europa-politico"/>
            <p:cNvPicPr preferRelativeResize="0"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CCFFFF"/>
                </a:clrFrom>
                <a:clrTo>
                  <a:srgbClr val="CC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7765" r="5930" b="13326"/>
            <a:stretch>
              <a:fillRect/>
            </a:stretch>
          </p:blipFill>
          <p:spPr bwMode="auto">
            <a:xfrm>
              <a:off x="3103533" y="1032979"/>
              <a:ext cx="6516716" cy="568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Oval 5"/>
            <p:cNvSpPr/>
            <p:nvPr/>
          </p:nvSpPr>
          <p:spPr>
            <a:xfrm>
              <a:off x="3228974" y="5114290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7" name="Oval 6"/>
            <p:cNvSpPr/>
            <p:nvPr/>
          </p:nvSpPr>
          <p:spPr>
            <a:xfrm>
              <a:off x="4391024" y="2864540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8" name="Oval 7"/>
            <p:cNvSpPr/>
            <p:nvPr/>
          </p:nvSpPr>
          <p:spPr>
            <a:xfrm>
              <a:off x="5529261" y="4926943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9" name="Oval 8"/>
            <p:cNvSpPr/>
            <p:nvPr/>
          </p:nvSpPr>
          <p:spPr>
            <a:xfrm>
              <a:off x="7724774" y="6484464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0" name="Oval 9"/>
            <p:cNvSpPr/>
            <p:nvPr/>
          </p:nvSpPr>
          <p:spPr>
            <a:xfrm>
              <a:off x="8896349" y="6270125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1" name="Oval 10"/>
            <p:cNvSpPr/>
            <p:nvPr/>
          </p:nvSpPr>
          <p:spPr>
            <a:xfrm>
              <a:off x="6310311" y="4555425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2" name="Oval 11"/>
            <p:cNvSpPr/>
            <p:nvPr/>
          </p:nvSpPr>
          <p:spPr>
            <a:xfrm>
              <a:off x="4962524" y="3801275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3" name="Oval 12"/>
            <p:cNvSpPr/>
            <p:nvPr/>
          </p:nvSpPr>
          <p:spPr>
            <a:xfrm>
              <a:off x="5076824" y="3788573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4" name="Oval 13"/>
            <p:cNvSpPr/>
            <p:nvPr/>
          </p:nvSpPr>
          <p:spPr>
            <a:xfrm>
              <a:off x="5691186" y="3644093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5" name="Oval 14"/>
            <p:cNvSpPr/>
            <p:nvPr/>
          </p:nvSpPr>
          <p:spPr>
            <a:xfrm>
              <a:off x="5510211" y="3825090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4835024" y="446087"/>
            <a:ext cx="6810375" cy="5942013"/>
            <a:chOff x="2809874" y="776733"/>
            <a:chExt cx="6810375" cy="5942708"/>
          </a:xfrm>
        </p:grpSpPr>
        <p:pic>
          <p:nvPicPr>
            <p:cNvPr id="19" name="Picture 9" descr="europa-politico"/>
            <p:cNvPicPr preferRelativeResize="0"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CCFFFF"/>
                </a:clrFrom>
                <a:clrTo>
                  <a:srgbClr val="CC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7765" r="5930" b="13326"/>
            <a:stretch>
              <a:fillRect/>
            </a:stretch>
          </p:blipFill>
          <p:spPr bwMode="auto">
            <a:xfrm>
              <a:off x="2809874" y="776733"/>
              <a:ext cx="6810375" cy="5942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Oval 19"/>
            <p:cNvSpPr/>
            <p:nvPr/>
          </p:nvSpPr>
          <p:spPr>
            <a:xfrm>
              <a:off x="3228974" y="5114290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1" name="Oval 20"/>
            <p:cNvSpPr/>
            <p:nvPr/>
          </p:nvSpPr>
          <p:spPr>
            <a:xfrm>
              <a:off x="4391024" y="2864540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2" name="Oval 21"/>
            <p:cNvSpPr/>
            <p:nvPr/>
          </p:nvSpPr>
          <p:spPr>
            <a:xfrm>
              <a:off x="5529261" y="4926943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3" name="Oval 22"/>
            <p:cNvSpPr/>
            <p:nvPr/>
          </p:nvSpPr>
          <p:spPr>
            <a:xfrm>
              <a:off x="7724774" y="6484464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4" name="Oval 23"/>
            <p:cNvSpPr/>
            <p:nvPr/>
          </p:nvSpPr>
          <p:spPr>
            <a:xfrm>
              <a:off x="8896349" y="6270125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5" name="Oval 24"/>
            <p:cNvSpPr/>
            <p:nvPr/>
          </p:nvSpPr>
          <p:spPr>
            <a:xfrm>
              <a:off x="6310311" y="4555425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6" name="Oval 25"/>
            <p:cNvSpPr/>
            <p:nvPr/>
          </p:nvSpPr>
          <p:spPr>
            <a:xfrm>
              <a:off x="4962524" y="3801275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7" name="Oval 26"/>
            <p:cNvSpPr/>
            <p:nvPr/>
          </p:nvSpPr>
          <p:spPr>
            <a:xfrm>
              <a:off x="5076824" y="3788573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8" name="Oval 27"/>
            <p:cNvSpPr/>
            <p:nvPr/>
          </p:nvSpPr>
          <p:spPr>
            <a:xfrm>
              <a:off x="5691186" y="3644093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29" name="Oval 28"/>
            <p:cNvSpPr/>
            <p:nvPr/>
          </p:nvSpPr>
          <p:spPr>
            <a:xfrm>
              <a:off x="5510211" y="3825090"/>
              <a:ext cx="114300" cy="123839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xmlns="" val="1746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t-PT" sz="2400" b="1" dirty="0">
                <a:latin typeface="Calibri" panose="020F0502020204030204" pitchFamily="34" charset="0"/>
              </a:rPr>
              <a:t>Goal</a:t>
            </a:r>
          </a:p>
          <a:p>
            <a:pPr marL="180975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</a:rPr>
              <a:t>Sustainable promotion of students’ employability by means of blended mobility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anose="020F0502020204030204" pitchFamily="34" charset="0"/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t-PT" b="1" dirty="0">
                <a:latin typeface="Calibri" panose="020F0502020204030204" pitchFamily="34" charset="0"/>
              </a:rPr>
              <a:t>Objectives</a:t>
            </a:r>
            <a:endParaRPr lang="en-US" b="1" dirty="0">
              <a:latin typeface="Calibri" panose="020F0502020204030204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latin typeface="Calibri" panose="020F0502020204030204" pitchFamily="34" charset="0"/>
              </a:rPr>
              <a:t>Structural: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lphaLcParenR"/>
              <a:defRPr/>
            </a:pPr>
            <a:r>
              <a:rPr lang="en-US" dirty="0">
                <a:latin typeface="Calibri" panose="020F0502020204030204" pitchFamily="34" charset="0"/>
              </a:rPr>
              <a:t>Settle the </a:t>
            </a:r>
            <a:r>
              <a:rPr lang="en-US" b="1" dirty="0">
                <a:latin typeface="Calibri" panose="020F0502020204030204" pitchFamily="34" charset="0"/>
              </a:rPr>
              <a:t>European foundation </a:t>
            </a:r>
            <a:r>
              <a:rPr lang="en-US" dirty="0">
                <a:latin typeface="Calibri" panose="020F0502020204030204" pitchFamily="34" charset="0"/>
              </a:rPr>
              <a:t>for blended mobility, awareness raising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lphaLcParenR"/>
              <a:defRPr/>
            </a:pPr>
            <a:r>
              <a:rPr lang="en-US" dirty="0">
                <a:latin typeface="Calibri" panose="020F0502020204030204" pitchFamily="34" charset="0"/>
              </a:rPr>
              <a:t>Foster </a:t>
            </a:r>
            <a:r>
              <a:rPr lang="en-US" b="1" dirty="0">
                <a:latin typeface="Calibri" panose="020F0502020204030204" pitchFamily="34" charset="0"/>
              </a:rPr>
              <a:t>internationalization of education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lphaLcParenR"/>
              <a:defRPr/>
            </a:pPr>
            <a:r>
              <a:rPr lang="en-US" dirty="0">
                <a:latin typeface="Calibri" panose="020F0502020204030204" pitchFamily="34" charset="0"/>
              </a:rPr>
              <a:t>Deploy, test and disseminate a </a:t>
            </a:r>
            <a:r>
              <a:rPr lang="en-US" b="1" dirty="0">
                <a:latin typeface="Calibri" panose="020F0502020204030204" pitchFamily="34" charset="0"/>
              </a:rPr>
              <a:t>blended mobility capstone project course unit</a:t>
            </a:r>
            <a:endParaRPr lang="en-US" dirty="0">
              <a:latin typeface="Calibri" panose="020F0502020204030204" pitchFamily="34" charset="0"/>
            </a:endParaRPr>
          </a:p>
          <a:p>
            <a:pPr marL="914400" lvl="1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dirty="0">
              <a:latin typeface="Calibri" panose="020F0502020204030204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latin typeface="Calibri" panose="020F0502020204030204" pitchFamily="34" charset="0"/>
              </a:rPr>
              <a:t>Pedagogical: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lphaLcParenR" startAt="4"/>
              <a:defRPr/>
            </a:pPr>
            <a:r>
              <a:rPr lang="en-US" dirty="0">
                <a:latin typeface="Calibri" panose="020F0502020204030204" pitchFamily="34" charset="0"/>
              </a:rPr>
              <a:t>Promote students’ </a:t>
            </a:r>
            <a:r>
              <a:rPr lang="en-US" b="1" dirty="0">
                <a:latin typeface="Calibri" panose="020F0502020204030204" pitchFamily="34" charset="0"/>
              </a:rPr>
              <a:t>employability</a:t>
            </a:r>
            <a:r>
              <a:rPr lang="en-US" dirty="0">
                <a:latin typeface="Calibri" panose="020F0502020204030204" pitchFamily="34" charset="0"/>
              </a:rPr>
              <a:t> through non-formal learning not requiring curricula changes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lphaLcParenR" startAt="4"/>
              <a:defRPr/>
            </a:pPr>
            <a:r>
              <a:rPr lang="en-US" dirty="0">
                <a:latin typeface="Calibri" panose="020F0502020204030204" pitchFamily="34" charset="0"/>
              </a:rPr>
              <a:t>Promote </a:t>
            </a:r>
            <a:r>
              <a:rPr lang="en-US" b="1" dirty="0">
                <a:latin typeface="Calibri" panose="020F0502020204030204" pitchFamily="34" charset="0"/>
              </a:rPr>
              <a:t>international experience </a:t>
            </a:r>
            <a:r>
              <a:rPr lang="en-US" dirty="0">
                <a:latin typeface="Calibri" panose="020F0502020204030204" pitchFamily="34" charset="0"/>
              </a:rPr>
              <a:t>of undergraduate students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lphaLcParenR" startAt="4"/>
              <a:defRPr/>
            </a:pPr>
            <a:r>
              <a:rPr lang="en-US" dirty="0">
                <a:latin typeface="Calibri" panose="020F0502020204030204" pitchFamily="34" charset="0"/>
              </a:rPr>
              <a:t>Boost the provision of professional skills, support </a:t>
            </a:r>
            <a:r>
              <a:rPr lang="en-US" b="1" dirty="0">
                <a:latin typeface="Calibri" panose="020F0502020204030204" pitchFamily="34" charset="0"/>
              </a:rPr>
              <a:t>collaborative learning </a:t>
            </a:r>
            <a:r>
              <a:rPr lang="en-US" dirty="0">
                <a:latin typeface="Calibri" panose="020F0502020204030204" pitchFamily="34" charset="0"/>
              </a:rPr>
              <a:t>and </a:t>
            </a:r>
            <a:r>
              <a:rPr lang="en-US" b="1" dirty="0">
                <a:latin typeface="Calibri" panose="020F0502020204030204" pitchFamily="34" charset="0"/>
              </a:rPr>
              <a:t>critical </a:t>
            </a:r>
            <a:r>
              <a:rPr lang="en-US" b="1" dirty="0" smtClean="0">
                <a:latin typeface="Calibri" panose="020F0502020204030204" pitchFamily="34" charset="0"/>
              </a:rPr>
              <a:t>thinking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03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2945610"/>
            <a:ext cx="7462837" cy="1419494"/>
          </a:xfrm>
        </p:spPr>
        <p:txBody>
          <a:bodyPr/>
          <a:lstStyle/>
          <a:p>
            <a:r>
              <a:rPr lang="pt-PT" dirty="0" smtClean="0"/>
              <a:t>BlendEd course</a:t>
            </a:r>
            <a:endParaRPr lang="pt-PT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38125" y="6139677"/>
            <a:ext cx="5658989" cy="362311"/>
          </a:xfrm>
        </p:spPr>
        <p:txBody>
          <a:bodyPr/>
          <a:lstStyle/>
          <a:p>
            <a:r>
              <a:rPr lang="nl-BE" dirty="0" smtClean="0"/>
              <a:t>Nuno Escudeiro IPP 23.06.2016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80664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TITLE OR CLOSING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NERAL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ALL TO ACTIONS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625</Words>
  <Application>Microsoft Office PowerPoint</Application>
  <PresentationFormat>Custom</PresentationFormat>
  <Paragraphs>100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TITLE SLIDE</vt:lpstr>
      <vt:lpstr>SECTION TITLE OR CLOSING</vt:lpstr>
      <vt:lpstr>GENERAL SLIDES</vt:lpstr>
      <vt:lpstr>CALL TO ACTIONS</vt:lpstr>
      <vt:lpstr>Presentation </vt:lpstr>
      <vt:lpstr>Outline</vt:lpstr>
      <vt:lpstr>Project</vt:lpstr>
      <vt:lpstr>Motivations</vt:lpstr>
      <vt:lpstr>Blended-AIM project</vt:lpstr>
      <vt:lpstr>Partnership</vt:lpstr>
      <vt:lpstr>Partnership</vt:lpstr>
      <vt:lpstr>Objectives</vt:lpstr>
      <vt:lpstr>BlendEd course</vt:lpstr>
      <vt:lpstr>Target</vt:lpstr>
      <vt:lpstr>Certification</vt:lpstr>
      <vt:lpstr>Workplan</vt:lpstr>
      <vt:lpstr>BlenEd course unit</vt:lpstr>
      <vt:lpstr>Intellectual Outputs</vt:lpstr>
      <vt:lpstr>Multiplier Events</vt:lpstr>
    </vt:vector>
  </TitlesOfParts>
  <Company>KAHOHUB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Kristien Van Assche</dc:creator>
  <cp:lastModifiedBy>Giorgos Papadourakis</cp:lastModifiedBy>
  <cp:revision>95</cp:revision>
  <dcterms:created xsi:type="dcterms:W3CDTF">2016-02-27T11:05:11Z</dcterms:created>
  <dcterms:modified xsi:type="dcterms:W3CDTF">2017-01-18T09:24:56Z</dcterms:modified>
</cp:coreProperties>
</file>